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4" r:id="rId15"/>
    <p:sldId id="313" r:id="rId16"/>
    <p:sldId id="315" r:id="rId17"/>
    <p:sldId id="316" r:id="rId18"/>
    <p:sldId id="31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94253" autoAdjust="0"/>
  </p:normalViewPr>
  <p:slideViewPr>
    <p:cSldViewPr>
      <p:cViewPr varScale="1">
        <p:scale>
          <a:sx n="110" d="100"/>
          <a:sy n="110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48478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+mj-lt"/>
              </a:rPr>
              <a:t>Использование </a:t>
            </a:r>
          </a:p>
          <a:p>
            <a:pPr algn="ctr"/>
            <a:r>
              <a:rPr lang="ru-RU" sz="3200" b="1" i="1" dirty="0" smtClean="0">
                <a:latin typeface="+mj-lt"/>
              </a:rPr>
              <a:t>поэтического текста</a:t>
            </a:r>
          </a:p>
          <a:p>
            <a:pPr algn="ctr"/>
            <a:r>
              <a:rPr lang="ru-RU" sz="3200" b="1" i="1" dirty="0" smtClean="0">
                <a:latin typeface="+mj-lt"/>
              </a:rPr>
              <a:t>на уроках русского языка</a:t>
            </a:r>
            <a:endParaRPr lang="ru-RU" sz="3200" b="1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437112"/>
            <a:ext cx="5076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Головаш Ирина Ивановна,</a:t>
            </a:r>
          </a:p>
          <a:p>
            <a:r>
              <a:rPr lang="ru-RU" sz="2000" b="1" i="1" dirty="0" smtClean="0"/>
              <a:t>учитель русского языка и литературы</a:t>
            </a:r>
          </a:p>
          <a:p>
            <a:r>
              <a:rPr lang="ru-RU" sz="2000" b="1" i="1" dirty="0" smtClean="0"/>
              <a:t>МКОУ «Раскатихинская СОШ»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762668" cy="368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301388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привива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ет поэтический вкус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12879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1. Сравните высказывания Иммануила Канта, немецкого философа,  и Сэмюэля Кольриджа, английского философа и поэта». Какое из высказываний вам понравилось и почему? Обоснуйте свое мнение. </a:t>
            </a:r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 «</a:t>
            </a:r>
            <a:r>
              <a:rPr lang="ru-RU" dirty="0" smtClean="0"/>
              <a:t>Из всех искусств первое место удерживает за собой поэзия», — писал </a:t>
            </a:r>
            <a:r>
              <a:rPr lang="ru-RU" dirty="0" smtClean="0"/>
              <a:t>И.Кант</a:t>
            </a:r>
            <a:r>
              <a:rPr lang="ru-RU" dirty="0" smtClean="0"/>
              <a:t> в «Критике способности суждения</a:t>
            </a:r>
            <a:r>
              <a:rPr lang="ru-RU" dirty="0" smtClean="0"/>
              <a:t>».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«Поэзия – это лучшие слова в лучшем порядке» – такое определение поэзии дал Сэмюэль Кольридж.</a:t>
            </a:r>
          </a:p>
          <a:p>
            <a:endParaRPr lang="ru-RU" dirty="0" smtClean="0"/>
          </a:p>
          <a:p>
            <a:pPr algn="ctr"/>
            <a:r>
              <a:rPr lang="ru-RU" b="1" i="1" dirty="0" smtClean="0"/>
              <a:t>Афанасий Афанасьевич Фет. Это </a:t>
            </a:r>
            <a:r>
              <a:rPr lang="ru-RU" b="1" i="1" dirty="0" smtClean="0"/>
              <a:t>утро, радость эта</a:t>
            </a:r>
            <a:r>
              <a:rPr lang="ru-RU" b="1" i="1" dirty="0" smtClean="0"/>
              <a:t>...</a:t>
            </a:r>
          </a:p>
          <a:p>
            <a:pPr algn="ctr"/>
            <a:endParaRPr lang="ru-RU" i="1" dirty="0" smtClean="0"/>
          </a:p>
          <a:p>
            <a:r>
              <a:rPr lang="ru-RU" dirty="0" smtClean="0"/>
              <a:t>Это утро, радость эта</a:t>
            </a:r>
            <a:r>
              <a:rPr lang="ru-RU" dirty="0" smtClean="0"/>
              <a:t>,                                  Эти мошки, эти пчелы,</a:t>
            </a:r>
            <a:endParaRPr lang="ru-RU" dirty="0" smtClean="0"/>
          </a:p>
          <a:p>
            <a:r>
              <a:rPr lang="ru-RU" dirty="0" smtClean="0"/>
              <a:t>Эта мощь и дня и света</a:t>
            </a:r>
            <a:r>
              <a:rPr lang="ru-RU" dirty="0" smtClean="0"/>
              <a:t>,                              Этот зык и свист,</a:t>
            </a:r>
            <a:endParaRPr lang="ru-RU" dirty="0" smtClean="0"/>
          </a:p>
          <a:p>
            <a:r>
              <a:rPr lang="ru-RU" dirty="0" smtClean="0"/>
              <a:t>Этот синий свод</a:t>
            </a:r>
            <a:r>
              <a:rPr lang="ru-RU" dirty="0" smtClean="0"/>
              <a:t>,                                           Эти зори без затменья,</a:t>
            </a:r>
            <a:endParaRPr lang="ru-RU" dirty="0" smtClean="0"/>
          </a:p>
          <a:p>
            <a:r>
              <a:rPr lang="ru-RU" dirty="0" smtClean="0"/>
              <a:t>Этот крик и вереницы</a:t>
            </a:r>
            <a:r>
              <a:rPr lang="ru-RU" dirty="0" smtClean="0"/>
              <a:t>,                                Этот вздох ночной селенья,</a:t>
            </a:r>
            <a:endParaRPr lang="ru-RU" dirty="0" smtClean="0"/>
          </a:p>
          <a:p>
            <a:r>
              <a:rPr lang="ru-RU" dirty="0" smtClean="0"/>
              <a:t>Эти стаи, эти птицы</a:t>
            </a:r>
            <a:r>
              <a:rPr lang="ru-RU" dirty="0" smtClean="0"/>
              <a:t>,                                     Эта ночь без сна,</a:t>
            </a:r>
            <a:endParaRPr lang="ru-RU" dirty="0" smtClean="0"/>
          </a:p>
          <a:p>
            <a:r>
              <a:rPr lang="ru-RU" dirty="0" smtClean="0"/>
              <a:t>Этот говор вод</a:t>
            </a:r>
            <a:r>
              <a:rPr lang="ru-RU" dirty="0" smtClean="0"/>
              <a:t>,                                              Эта мгла и жар постели,</a:t>
            </a:r>
            <a:endParaRPr lang="ru-RU" dirty="0" smtClean="0"/>
          </a:p>
          <a:p>
            <a:r>
              <a:rPr lang="ru-RU" dirty="0" smtClean="0"/>
              <a:t>Эти ивы и березы</a:t>
            </a:r>
            <a:r>
              <a:rPr lang="ru-RU" dirty="0" smtClean="0"/>
              <a:t>,                                         Эта дробь и эти трели,</a:t>
            </a:r>
            <a:endParaRPr lang="ru-RU" dirty="0" smtClean="0"/>
          </a:p>
          <a:p>
            <a:r>
              <a:rPr lang="ru-RU" dirty="0" smtClean="0"/>
              <a:t>Эти капли - эти слезы</a:t>
            </a:r>
            <a:r>
              <a:rPr lang="ru-RU" dirty="0" smtClean="0"/>
              <a:t>,                                  Это всё – весна.</a:t>
            </a:r>
            <a:endParaRPr lang="ru-RU" dirty="0" smtClean="0"/>
          </a:p>
          <a:p>
            <a:r>
              <a:rPr lang="ru-RU" dirty="0" smtClean="0"/>
              <a:t>Этот пух - не лист</a:t>
            </a:r>
            <a:r>
              <a:rPr lang="ru-RU" dirty="0" smtClean="0"/>
              <a:t>,                                                                             1881  </a:t>
            </a:r>
            <a:endParaRPr lang="ru-RU" dirty="0" smtClean="0"/>
          </a:p>
          <a:p>
            <a:r>
              <a:rPr lang="ru-RU" dirty="0" smtClean="0"/>
              <a:t>Эти горы, эти долы,</a:t>
            </a:r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привива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ет поэтический вкус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Расставьте знаки препинания. Объясните свой выбор.</a:t>
            </a:r>
          </a:p>
          <a:p>
            <a:r>
              <a:rPr lang="ru-RU" dirty="0" smtClean="0"/>
              <a:t>2. </a:t>
            </a:r>
            <a:r>
              <a:rPr lang="ru-RU" dirty="0" smtClean="0"/>
              <a:t>Какое чувство испытывает лирический герой этого стихотворения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Чем вызвано чувство радости?</a:t>
            </a:r>
          </a:p>
          <a:p>
            <a:r>
              <a:rPr lang="ru-RU" dirty="0" smtClean="0"/>
              <a:t>4. </a:t>
            </a:r>
            <a:r>
              <a:rPr lang="ru-RU" dirty="0" smtClean="0"/>
              <a:t>В 4-томном «Словаре русского языка» </a:t>
            </a:r>
            <a:r>
              <a:rPr lang="ru-RU" b="1" i="1" dirty="0" smtClean="0">
                <a:solidFill>
                  <a:srgbClr val="006600"/>
                </a:solidFill>
              </a:rPr>
              <a:t>радость</a:t>
            </a:r>
            <a:r>
              <a:rPr lang="ru-RU" dirty="0" smtClean="0"/>
              <a:t> толкуется как </a:t>
            </a:r>
            <a:r>
              <a:rPr lang="ru-RU" b="1" i="1" dirty="0" smtClean="0">
                <a:solidFill>
                  <a:srgbClr val="006600"/>
                </a:solidFill>
              </a:rPr>
              <a:t>чувство удовольствия</a:t>
            </a:r>
            <a:r>
              <a:rPr lang="ru-RU" dirty="0" smtClean="0"/>
              <a:t>, удовлетворения. </a:t>
            </a:r>
            <a:endParaRPr lang="ru-RU" dirty="0" smtClean="0"/>
          </a:p>
          <a:p>
            <a:r>
              <a:rPr lang="ru-RU" dirty="0" smtClean="0"/>
              <a:t>5. Подберите синонимы и антонимы к словам </a:t>
            </a:r>
            <a:r>
              <a:rPr lang="ru-RU" b="1" i="1" dirty="0" smtClean="0">
                <a:solidFill>
                  <a:srgbClr val="006600"/>
                </a:solidFill>
              </a:rPr>
              <a:t>радость </a:t>
            </a:r>
            <a:r>
              <a:rPr lang="ru-RU" dirty="0" smtClean="0"/>
              <a:t>и</a:t>
            </a:r>
            <a:r>
              <a:rPr lang="ru-RU" b="1" i="1" dirty="0" smtClean="0">
                <a:solidFill>
                  <a:srgbClr val="006600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удовольствие.</a:t>
            </a:r>
          </a:p>
          <a:p>
            <a:r>
              <a:rPr lang="ru-RU" dirty="0" smtClean="0"/>
              <a:t>6. Сделайте вывод: чем отличаются данные слова?</a:t>
            </a:r>
          </a:p>
          <a:p>
            <a:endParaRPr lang="ru-RU" dirty="0" smtClean="0"/>
          </a:p>
          <a:p>
            <a:r>
              <a:rPr lang="ru-RU" dirty="0" smtClean="0"/>
              <a:t>ВЫВОД. Радость понятие положительное; внутреннее чувство счастья, которое можно испытывать в коллективе, которым хочется делиться с другими; чувство как результат полезной деятельности. </a:t>
            </a:r>
          </a:p>
          <a:p>
            <a:r>
              <a:rPr lang="ru-RU" dirty="0" smtClean="0"/>
              <a:t>* радость </a:t>
            </a:r>
            <a:r>
              <a:rPr lang="ru-RU" b="1" i="1" dirty="0" smtClean="0"/>
              <a:t>дарят</a:t>
            </a:r>
            <a:r>
              <a:rPr lang="ru-RU" dirty="0" smtClean="0"/>
              <a:t>, а</a:t>
            </a:r>
            <a:r>
              <a:rPr lang="ru-RU" dirty="0" smtClean="0"/>
              <a:t> </a:t>
            </a:r>
            <a:r>
              <a:rPr lang="ru-RU" dirty="0" smtClean="0"/>
              <a:t>удовольствие </a:t>
            </a:r>
            <a:r>
              <a:rPr lang="ru-RU" b="1" i="1" dirty="0" smtClean="0"/>
              <a:t>доставляют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* радость </a:t>
            </a:r>
            <a:r>
              <a:rPr lang="ru-RU" b="1" i="1" dirty="0" smtClean="0"/>
              <a:t>альтруистична</a:t>
            </a:r>
            <a:r>
              <a:rPr lang="ru-RU" dirty="0" smtClean="0"/>
              <a:t>, мы можем порадоваться за другого, испытать удовольствие за другого – невозможно;</a:t>
            </a:r>
          </a:p>
          <a:p>
            <a:r>
              <a:rPr lang="ru-RU" dirty="0" smtClean="0"/>
              <a:t>* природу нельзя рассматривать в качестве источника удовольствия, но </a:t>
            </a:r>
            <a:r>
              <a:rPr lang="ru-RU" b="1" i="1" dirty="0" smtClean="0"/>
              <a:t>она дарит радость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* радость может быть </a:t>
            </a:r>
            <a:r>
              <a:rPr lang="ru-RU" b="1" i="1" dirty="0" smtClean="0"/>
              <a:t>всенародной</a:t>
            </a:r>
            <a:r>
              <a:rPr lang="ru-RU" dirty="0" smtClean="0"/>
              <a:t>, удовольствие общим не бывает.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расширяет кругозор читателя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Познакомьтесь со стихотворением Осипа Эмильевича Мандельштама «Бессоница. Гомер. Тугие паруса…»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Бессонница</a:t>
            </a:r>
            <a:r>
              <a:rPr lang="ru-RU" dirty="0" smtClean="0"/>
              <a:t>. Гомер. Тугие паруса.</a:t>
            </a:r>
            <a:br>
              <a:rPr lang="ru-RU" dirty="0" smtClean="0"/>
            </a:br>
            <a:r>
              <a:rPr lang="ru-RU" dirty="0" smtClean="0"/>
              <a:t>Я список кораблей прочел до середины:</a:t>
            </a:r>
            <a:br>
              <a:rPr lang="ru-RU" dirty="0" smtClean="0"/>
            </a:br>
            <a:r>
              <a:rPr lang="ru-RU" dirty="0" smtClean="0"/>
              <a:t>Сей длинный выводок, сей поезд журавлиный,</a:t>
            </a:r>
            <a:br>
              <a:rPr lang="ru-RU" dirty="0" smtClean="0"/>
            </a:br>
            <a:r>
              <a:rPr lang="ru-RU" dirty="0" smtClean="0"/>
              <a:t>Что над Элладою когда-то поднялся.</a:t>
            </a:r>
          </a:p>
          <a:p>
            <a:pPr algn="ctr"/>
            <a:r>
              <a:rPr lang="ru-RU" dirty="0" smtClean="0"/>
              <a:t>Как журавлиный клин в чужие рубежи, —</a:t>
            </a:r>
            <a:br>
              <a:rPr lang="ru-RU" dirty="0" smtClean="0"/>
            </a:br>
            <a:r>
              <a:rPr lang="ru-RU" dirty="0" smtClean="0"/>
              <a:t>На головах царей божественная пена, —</a:t>
            </a:r>
            <a:br>
              <a:rPr lang="ru-RU" dirty="0" smtClean="0"/>
            </a:br>
            <a:r>
              <a:rPr lang="ru-RU" dirty="0" smtClean="0"/>
              <a:t>Куда плывете вы? Когда бы не Елена,</a:t>
            </a:r>
            <a:br>
              <a:rPr lang="ru-RU" dirty="0" smtClean="0"/>
            </a:br>
            <a:r>
              <a:rPr lang="ru-RU" dirty="0" smtClean="0"/>
              <a:t>Что Троя вам одна, ахейские мужи?</a:t>
            </a:r>
          </a:p>
          <a:p>
            <a:pPr algn="ctr"/>
            <a:r>
              <a:rPr lang="ru-RU" dirty="0" smtClean="0"/>
              <a:t>И море, и Гомер — всё движется любовью.</a:t>
            </a:r>
            <a:br>
              <a:rPr lang="ru-RU" dirty="0" smtClean="0"/>
            </a:br>
            <a:r>
              <a:rPr lang="ru-RU" dirty="0" smtClean="0"/>
              <a:t>Кого же слушать мне? И вот Гомер молчит,</a:t>
            </a:r>
            <a:br>
              <a:rPr lang="ru-RU" dirty="0" smtClean="0"/>
            </a:br>
            <a:r>
              <a:rPr lang="ru-RU" dirty="0" smtClean="0"/>
              <a:t>И море черное, витийствуя, шумит</a:t>
            </a:r>
            <a:br>
              <a:rPr lang="ru-RU" dirty="0" smtClean="0"/>
            </a:br>
            <a:r>
              <a:rPr lang="ru-RU" dirty="0" smtClean="0"/>
              <a:t>И с тяжким грохотом подходит к изголовью.</a:t>
            </a:r>
          </a:p>
          <a:p>
            <a:pPr algn="ctr"/>
            <a:r>
              <a:rPr lang="ru-RU" dirty="0" smtClean="0"/>
              <a:t>                                                                                          1915</a:t>
            </a:r>
            <a:r>
              <a:rPr lang="ru-RU" dirty="0" smtClean="0"/>
              <a:t> 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Приготовьте список вопросов, которые вы хотели бы задать автору?</a:t>
            </a:r>
          </a:p>
          <a:p>
            <a:r>
              <a:rPr lang="ru-RU" dirty="0" smtClean="0"/>
              <a:t>3. Найдите аллюзию в тексте. Объясните её роль. / «Илиада» Гомера наталкивает на философские размышления о любви, связи эпох, культуре предыдущих поколений./</a:t>
            </a:r>
          </a:p>
          <a:p>
            <a:r>
              <a:rPr lang="ru-RU" dirty="0" smtClean="0"/>
              <a:t>4. Докажите, что данное стихотворение по жанру является элегией.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способствует развитию чувства прекрасного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Как бы вы охарактеризовали чувства лирического героя стихотворения А.А.Блока «Запевающий сон, зацветающий цвет…»? Сходны или различны чувства лирического героя и героини?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Найдите причастия, встретившиеся в поэтическом тексте, и определите из значение в данном стихотворении.</a:t>
            </a:r>
          </a:p>
          <a:p>
            <a:pPr algn="ctr"/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Запевающий</a:t>
            </a:r>
            <a:r>
              <a:rPr lang="ru-RU" dirty="0" smtClean="0"/>
              <a:t> сон, </a:t>
            </a:r>
            <a:r>
              <a:rPr lang="ru-RU" b="1" dirty="0" smtClean="0">
                <a:solidFill>
                  <a:srgbClr val="C00000"/>
                </a:solidFill>
              </a:rPr>
              <a:t>зацветающий</a:t>
            </a:r>
            <a:r>
              <a:rPr lang="ru-RU" dirty="0" smtClean="0"/>
              <a:t> цвет,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Исчезающий</a:t>
            </a:r>
            <a:r>
              <a:rPr lang="ru-RU" dirty="0" smtClean="0"/>
              <a:t> день, </a:t>
            </a:r>
            <a:r>
              <a:rPr lang="ru-RU" b="1" dirty="0" smtClean="0">
                <a:solidFill>
                  <a:srgbClr val="C00000"/>
                </a:solidFill>
              </a:rPr>
              <a:t>погасающий</a:t>
            </a:r>
            <a:r>
              <a:rPr lang="ru-RU" dirty="0" smtClean="0"/>
              <a:t> свет.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Открывая</a:t>
            </a:r>
            <a:r>
              <a:rPr lang="ru-RU" dirty="0" smtClean="0"/>
              <a:t> окно, увидал я сирень.</a:t>
            </a:r>
          </a:p>
          <a:p>
            <a:r>
              <a:rPr lang="ru-RU" dirty="0" smtClean="0"/>
              <a:t>Это было весной - в </a:t>
            </a:r>
            <a:r>
              <a:rPr lang="ru-RU" b="1" dirty="0" smtClean="0">
                <a:solidFill>
                  <a:srgbClr val="C00000"/>
                </a:solidFill>
              </a:rPr>
              <a:t>улетающий</a:t>
            </a:r>
            <a:r>
              <a:rPr lang="ru-RU" dirty="0" smtClean="0"/>
              <a:t> день.</a:t>
            </a:r>
          </a:p>
          <a:p>
            <a:r>
              <a:rPr lang="ru-RU" dirty="0" smtClean="0"/>
              <a:t>Раздышались цветы - и на темный карниз</a:t>
            </a:r>
          </a:p>
          <a:p>
            <a:r>
              <a:rPr lang="ru-RU" dirty="0" smtClean="0"/>
              <a:t>Передвинулись тени </a:t>
            </a:r>
            <a:r>
              <a:rPr lang="ru-RU" b="1" dirty="0" smtClean="0">
                <a:solidFill>
                  <a:srgbClr val="C00000"/>
                </a:solidFill>
              </a:rPr>
              <a:t>ликующих</a:t>
            </a:r>
            <a:r>
              <a:rPr lang="ru-RU" dirty="0" smtClean="0"/>
              <a:t> риз.</a:t>
            </a:r>
          </a:p>
          <a:p>
            <a:r>
              <a:rPr lang="ru-RU" dirty="0" smtClean="0"/>
              <a:t>Задыхалась тоска, занималась душа,</a:t>
            </a:r>
          </a:p>
          <a:p>
            <a:r>
              <a:rPr lang="ru-RU" dirty="0" smtClean="0"/>
              <a:t>Распахнул я окно, </a:t>
            </a:r>
            <a:r>
              <a:rPr lang="ru-RU" b="1" dirty="0" smtClean="0">
                <a:solidFill>
                  <a:srgbClr val="006600"/>
                </a:solidFill>
              </a:rPr>
              <a:t>трепеща и дрожа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не помню - откуда дохнула в лицо,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Запевая, сгорая</a:t>
            </a:r>
            <a:r>
              <a:rPr lang="ru-RU" dirty="0" smtClean="0"/>
              <a:t>, взошла на крыльцо.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2387026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стимулирует развитие эмпатии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Запишите четверостишие и расставьте знаки препинания. /Деепричастный оборот, однородные члены предложения – дополнения, предложение безличное./</a:t>
            </a:r>
          </a:p>
          <a:p>
            <a:r>
              <a:rPr lang="ru-RU" dirty="0" smtClean="0"/>
              <a:t>		    Внимая </a:t>
            </a:r>
            <a:r>
              <a:rPr lang="ru-RU" dirty="0" smtClean="0"/>
              <a:t>ужасам войны,</a:t>
            </a:r>
          </a:p>
          <a:p>
            <a:r>
              <a:rPr lang="ru-RU" dirty="0" smtClean="0"/>
              <a:t>                                       При каждой новой жертве боя</a:t>
            </a:r>
          </a:p>
          <a:p>
            <a:r>
              <a:rPr lang="ru-RU" dirty="0" smtClean="0"/>
              <a:t>                                       Мне жаль не друга, не жены,</a:t>
            </a:r>
          </a:p>
          <a:p>
            <a:r>
              <a:rPr lang="ru-RU" dirty="0" smtClean="0"/>
              <a:t>                                       Мне жаль не самого героя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2. Как вы считаете, кого жалеет Н.А.Некрасов?</a:t>
            </a:r>
          </a:p>
          <a:p>
            <a:r>
              <a:rPr lang="ru-RU" dirty="0" smtClean="0"/>
              <a:t>                                     Увы</a:t>
            </a:r>
            <a:r>
              <a:rPr lang="ru-RU" dirty="0" smtClean="0"/>
              <a:t>! Утешится жена,</a:t>
            </a:r>
          </a:p>
          <a:p>
            <a:r>
              <a:rPr lang="ru-RU" dirty="0" smtClean="0"/>
              <a:t>                                     И друга лучший друг забудет;</a:t>
            </a:r>
          </a:p>
          <a:p>
            <a:r>
              <a:rPr lang="ru-RU" dirty="0" smtClean="0"/>
              <a:t>                                     Но где – то есть душа одна –</a:t>
            </a:r>
          </a:p>
          <a:p>
            <a:r>
              <a:rPr lang="ru-RU" dirty="0" smtClean="0"/>
              <a:t>                                     Она до гроба помнить будет!</a:t>
            </a:r>
          </a:p>
          <a:p>
            <a:r>
              <a:rPr lang="ru-RU" dirty="0" smtClean="0"/>
              <a:t>                                     Средь лицемерных наших дел</a:t>
            </a:r>
          </a:p>
          <a:p>
            <a:r>
              <a:rPr lang="ru-RU" dirty="0" smtClean="0"/>
              <a:t>                                     И всякой пошлости и прозы</a:t>
            </a:r>
          </a:p>
          <a:p>
            <a:r>
              <a:rPr lang="ru-RU" dirty="0" smtClean="0"/>
              <a:t>                                     Один я в мире подсмотрел</a:t>
            </a:r>
          </a:p>
          <a:p>
            <a:r>
              <a:rPr lang="ru-RU" dirty="0" smtClean="0"/>
              <a:t>                                     Святые, искренние слёзы –</a:t>
            </a:r>
          </a:p>
          <a:p>
            <a:r>
              <a:rPr lang="ru-RU" dirty="0" smtClean="0"/>
              <a:t>                                     То слёзы бедных матерей!</a:t>
            </a:r>
          </a:p>
          <a:p>
            <a:r>
              <a:rPr lang="ru-RU" dirty="0" smtClean="0"/>
              <a:t>                                     Им не забыть своих детей,</a:t>
            </a:r>
          </a:p>
          <a:p>
            <a:r>
              <a:rPr lang="ru-RU" dirty="0" smtClean="0"/>
              <a:t>                                     Погибших на кровавой ниве,</a:t>
            </a:r>
          </a:p>
          <a:p>
            <a:r>
              <a:rPr lang="ru-RU" dirty="0" smtClean="0"/>
              <a:t>                                     Как не поднять плакучей иве</a:t>
            </a:r>
          </a:p>
          <a:p>
            <a:r>
              <a:rPr lang="ru-RU" dirty="0" smtClean="0"/>
              <a:t>                                     Своих поникнувших ветвей</a:t>
            </a:r>
            <a:r>
              <a:rPr lang="ru-RU" dirty="0" smtClean="0"/>
              <a:t>…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стимулирует развитие эмпатии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34481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Почему поэт называет слезы матерей «святыми»? Почему сравнивает мать, потерявшую детей, с «плакучей ивой»? </a:t>
            </a:r>
          </a:p>
          <a:p>
            <a:r>
              <a:rPr lang="ru-RU" dirty="0" smtClean="0"/>
              <a:t>4. Передайте чувства автора при чтении стихотворения.</a:t>
            </a:r>
          </a:p>
          <a:p>
            <a:r>
              <a:rPr lang="ru-RU" dirty="0" smtClean="0"/>
              <a:t>	</a:t>
            </a:r>
            <a:r>
              <a:rPr lang="ru-RU" dirty="0" smtClean="0"/>
              <a:t>Внимая </a:t>
            </a:r>
            <a:r>
              <a:rPr lang="ru-RU" b="1" i="1" dirty="0" smtClean="0">
                <a:solidFill>
                  <a:srgbClr val="0000CC"/>
                </a:solidFill>
              </a:rPr>
              <a:t>ужасам войны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           </a:t>
            </a:r>
            <a:r>
              <a:rPr lang="ru-RU" dirty="0" smtClean="0"/>
              <a:t>	При </a:t>
            </a:r>
            <a:r>
              <a:rPr lang="ru-RU" dirty="0" smtClean="0"/>
              <a:t>каждой новой жертве боя</a:t>
            </a:r>
          </a:p>
          <a:p>
            <a:r>
              <a:rPr lang="ru-RU" dirty="0" smtClean="0"/>
              <a:t>        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CC"/>
                </a:solidFill>
              </a:rPr>
              <a:t>Мне </a:t>
            </a:r>
            <a:r>
              <a:rPr lang="ru-RU" b="1" i="1" dirty="0" smtClean="0">
                <a:solidFill>
                  <a:srgbClr val="0000CC"/>
                </a:solidFill>
              </a:rPr>
              <a:t>жаль </a:t>
            </a:r>
            <a:r>
              <a:rPr lang="ru-RU" dirty="0" smtClean="0"/>
              <a:t>не друга, не жены,</a:t>
            </a:r>
          </a:p>
          <a:p>
            <a:r>
              <a:rPr lang="ru-RU" dirty="0" smtClean="0"/>
              <a:t>     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CC"/>
                </a:solidFill>
              </a:rPr>
              <a:t>Мне </a:t>
            </a:r>
            <a:r>
              <a:rPr lang="ru-RU" b="1" i="1" dirty="0" smtClean="0">
                <a:solidFill>
                  <a:srgbClr val="0000CC"/>
                </a:solidFill>
              </a:rPr>
              <a:t>жаль </a:t>
            </a:r>
            <a:r>
              <a:rPr lang="ru-RU" dirty="0" smtClean="0"/>
              <a:t>не самого героя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CC"/>
                </a:solidFill>
              </a:rPr>
              <a:t>Увы</a:t>
            </a:r>
            <a:r>
              <a:rPr lang="ru-RU" b="1" i="1" dirty="0" smtClean="0">
                <a:solidFill>
                  <a:srgbClr val="0000CC"/>
                </a:solidFill>
              </a:rPr>
              <a:t>!</a:t>
            </a:r>
            <a:r>
              <a:rPr lang="ru-RU" dirty="0" smtClean="0"/>
              <a:t> Утешится жена,</a:t>
            </a:r>
          </a:p>
          <a:p>
            <a:r>
              <a:rPr lang="ru-RU" dirty="0" smtClean="0"/>
              <a:t>          </a:t>
            </a:r>
            <a:r>
              <a:rPr lang="ru-RU" dirty="0" smtClean="0"/>
              <a:t>	И </a:t>
            </a:r>
            <a:r>
              <a:rPr lang="ru-RU" dirty="0" smtClean="0"/>
              <a:t>друга лучший друг забудет;</a:t>
            </a:r>
          </a:p>
          <a:p>
            <a:r>
              <a:rPr lang="ru-RU" dirty="0" smtClean="0"/>
              <a:t>         </a:t>
            </a:r>
            <a:r>
              <a:rPr lang="ru-RU" dirty="0" smtClean="0"/>
              <a:t>	Но </a:t>
            </a:r>
            <a:r>
              <a:rPr lang="ru-RU" dirty="0" smtClean="0"/>
              <a:t>где – то есть душа одна –</a:t>
            </a:r>
          </a:p>
          <a:p>
            <a:r>
              <a:rPr lang="ru-RU" dirty="0" smtClean="0"/>
              <a:t>         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CC"/>
                </a:solidFill>
              </a:rPr>
              <a:t>Она </a:t>
            </a:r>
            <a:r>
              <a:rPr lang="ru-RU" b="1" i="1" dirty="0" smtClean="0">
                <a:solidFill>
                  <a:srgbClr val="0000CC"/>
                </a:solidFill>
              </a:rPr>
              <a:t>до гроба помнить будет!</a:t>
            </a:r>
          </a:p>
          <a:p>
            <a:r>
              <a:rPr lang="ru-RU" dirty="0" smtClean="0"/>
              <a:t>       </a:t>
            </a:r>
            <a:r>
              <a:rPr lang="ru-RU" dirty="0" smtClean="0"/>
              <a:t>	Средь </a:t>
            </a:r>
            <a:r>
              <a:rPr lang="ru-RU" dirty="0" smtClean="0"/>
              <a:t>лицемерных наших дел</a:t>
            </a:r>
          </a:p>
          <a:p>
            <a:r>
              <a:rPr lang="ru-RU" dirty="0" smtClean="0"/>
              <a:t>        </a:t>
            </a:r>
            <a:r>
              <a:rPr lang="ru-RU" dirty="0" smtClean="0"/>
              <a:t>	И </a:t>
            </a:r>
            <a:r>
              <a:rPr lang="ru-RU" dirty="0" smtClean="0"/>
              <a:t>всякой пошлости и прозы</a:t>
            </a:r>
          </a:p>
          <a:p>
            <a:r>
              <a:rPr lang="ru-RU" dirty="0" smtClean="0"/>
              <a:t>         </a:t>
            </a:r>
            <a:r>
              <a:rPr lang="ru-RU" dirty="0" smtClean="0"/>
              <a:t>	Один </a:t>
            </a:r>
            <a:r>
              <a:rPr lang="ru-RU" dirty="0" smtClean="0"/>
              <a:t>я в мире подсмотрел</a:t>
            </a:r>
          </a:p>
          <a:p>
            <a:r>
              <a:rPr lang="ru-RU" dirty="0" smtClean="0"/>
              <a:t>           	</a:t>
            </a:r>
            <a:r>
              <a:rPr lang="ru-RU" b="1" i="1" dirty="0" smtClean="0">
                <a:solidFill>
                  <a:srgbClr val="0000CC"/>
                </a:solidFill>
              </a:rPr>
              <a:t>Святые</a:t>
            </a:r>
            <a:r>
              <a:rPr lang="ru-RU" b="1" i="1" dirty="0" smtClean="0">
                <a:solidFill>
                  <a:srgbClr val="0000CC"/>
                </a:solidFill>
              </a:rPr>
              <a:t>, искренние слёзы –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          </a:t>
            </a:r>
            <a:r>
              <a:rPr lang="ru-RU" b="1" i="1" dirty="0" smtClean="0">
                <a:solidFill>
                  <a:srgbClr val="0000CC"/>
                </a:solidFill>
              </a:rPr>
              <a:t>	То </a:t>
            </a:r>
            <a:r>
              <a:rPr lang="ru-RU" b="1" i="1" dirty="0" smtClean="0">
                <a:solidFill>
                  <a:srgbClr val="0000CC"/>
                </a:solidFill>
              </a:rPr>
              <a:t>слёзы бедных матерей!</a:t>
            </a:r>
          </a:p>
          <a:p>
            <a:r>
              <a:rPr lang="ru-RU" dirty="0" smtClean="0"/>
              <a:t>    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CC"/>
                </a:solidFill>
              </a:rPr>
              <a:t>Им </a:t>
            </a:r>
            <a:r>
              <a:rPr lang="ru-RU" b="1" i="1" dirty="0" smtClean="0">
                <a:solidFill>
                  <a:srgbClr val="0000CC"/>
                </a:solidFill>
              </a:rPr>
              <a:t>не забыть </a:t>
            </a:r>
            <a:r>
              <a:rPr lang="ru-RU" dirty="0" smtClean="0"/>
              <a:t>своих детей,</a:t>
            </a:r>
          </a:p>
          <a:p>
            <a:r>
              <a:rPr lang="ru-RU" dirty="0" smtClean="0"/>
              <a:t>           </a:t>
            </a:r>
            <a:r>
              <a:rPr lang="ru-RU" dirty="0" smtClean="0"/>
              <a:t>	Погибших </a:t>
            </a:r>
            <a:r>
              <a:rPr lang="ru-RU" dirty="0" smtClean="0"/>
              <a:t>на кровавой ниве,</a:t>
            </a:r>
          </a:p>
          <a:p>
            <a:r>
              <a:rPr lang="ru-RU" dirty="0" smtClean="0"/>
              <a:t>         </a:t>
            </a:r>
            <a:r>
              <a:rPr lang="ru-RU" dirty="0" smtClean="0"/>
              <a:t>	Как </a:t>
            </a:r>
            <a:r>
              <a:rPr lang="ru-RU" dirty="0" smtClean="0"/>
              <a:t>не поднять </a:t>
            </a:r>
            <a:r>
              <a:rPr lang="ru-RU" b="1" i="1" dirty="0" smtClean="0">
                <a:solidFill>
                  <a:srgbClr val="0000CC"/>
                </a:solidFill>
              </a:rPr>
              <a:t>плакучей иве</a:t>
            </a:r>
          </a:p>
          <a:p>
            <a:r>
              <a:rPr lang="ru-RU" dirty="0" smtClean="0"/>
              <a:t>          </a:t>
            </a:r>
            <a:r>
              <a:rPr lang="ru-RU" dirty="0" smtClean="0"/>
              <a:t>	Своих </a:t>
            </a:r>
            <a:r>
              <a:rPr lang="ru-RU" b="1" i="1" dirty="0" smtClean="0">
                <a:solidFill>
                  <a:srgbClr val="0000CC"/>
                </a:solidFill>
              </a:rPr>
              <a:t>поникнувших</a:t>
            </a:r>
            <a:r>
              <a:rPr lang="ru-RU" dirty="0" smtClean="0"/>
              <a:t> ветвей…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2816313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воспитывает любовь к СЛОВУ, литературе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92697"/>
            <a:ext cx="7920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Послушайте стихотворение Н.С.Гумилева «Слово» и определите, что противопоставляет поэт слову.</a:t>
            </a:r>
          </a:p>
          <a:p>
            <a:r>
              <a:rPr lang="ru-RU" dirty="0" smtClean="0"/>
              <a:t>В</a:t>
            </a:r>
            <a:r>
              <a:rPr lang="ru-RU" dirty="0" smtClean="0"/>
              <a:t> оный день, когда над миром </a:t>
            </a:r>
            <a:r>
              <a:rPr lang="ru-RU" dirty="0" smtClean="0"/>
              <a:t>новым      Патриарх </a:t>
            </a:r>
            <a:r>
              <a:rPr lang="ru-RU" dirty="0" smtClean="0"/>
              <a:t>седой, себе под руку </a:t>
            </a:r>
            <a:br>
              <a:rPr lang="ru-RU" dirty="0" smtClean="0"/>
            </a:br>
            <a:r>
              <a:rPr lang="ru-RU" dirty="0" smtClean="0"/>
              <a:t>Бог склонял лицо свое, </a:t>
            </a:r>
            <a:r>
              <a:rPr lang="ru-RU" dirty="0" smtClean="0"/>
              <a:t>тогда                       Покоривший </a:t>
            </a:r>
            <a:r>
              <a:rPr lang="ru-RU" dirty="0" smtClean="0"/>
              <a:t>и добро и зло, </a:t>
            </a:r>
            <a:br>
              <a:rPr lang="ru-RU" dirty="0" smtClean="0"/>
            </a:br>
            <a:r>
              <a:rPr lang="ru-RU" dirty="0" smtClean="0"/>
              <a:t>Солнце останавливали </a:t>
            </a:r>
            <a:r>
              <a:rPr lang="ru-RU" b="1" i="1" dirty="0" smtClean="0">
                <a:solidFill>
                  <a:srgbClr val="006600"/>
                </a:solidFill>
              </a:rPr>
              <a:t>словом</a:t>
            </a:r>
            <a:r>
              <a:rPr lang="ru-RU" b="1" i="1" dirty="0" smtClean="0">
                <a:solidFill>
                  <a:srgbClr val="006600"/>
                </a:solidFill>
              </a:rPr>
              <a:t>,</a:t>
            </a:r>
            <a:r>
              <a:rPr lang="ru-RU" dirty="0" smtClean="0"/>
              <a:t>                   </a:t>
            </a:r>
            <a:r>
              <a:rPr lang="ru-RU" b="1" dirty="0" smtClean="0"/>
              <a:t>Не</a:t>
            </a:r>
            <a:r>
              <a:rPr lang="ru-RU" b="1" dirty="0" smtClean="0"/>
              <a:t> решаясь обратиться к звуку,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6600"/>
                </a:solidFill>
              </a:rPr>
              <a:t>Словом</a:t>
            </a:r>
            <a:r>
              <a:rPr lang="ru-RU" dirty="0" smtClean="0"/>
              <a:t> разрушали города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                          Тростью </a:t>
            </a:r>
            <a:r>
              <a:rPr lang="ru-RU" dirty="0" smtClean="0"/>
              <a:t>на песке </a:t>
            </a:r>
            <a:r>
              <a:rPr lang="ru-RU" b="1" dirty="0" smtClean="0"/>
              <a:t>чертил число.</a:t>
            </a:r>
          </a:p>
          <a:p>
            <a:r>
              <a:rPr lang="ru-RU" dirty="0" smtClean="0"/>
              <a:t>И орел не взмахивал крылами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                   Но</a:t>
            </a:r>
            <a:r>
              <a:rPr lang="ru-RU" dirty="0" smtClean="0"/>
              <a:t> забыли мы, что </a:t>
            </a:r>
            <a:r>
              <a:rPr lang="ru-RU" b="1" dirty="0" smtClean="0">
                <a:solidFill>
                  <a:srgbClr val="C00000"/>
                </a:solidFill>
              </a:rPr>
              <a:t>осиянно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Звезды жались в ужасе к луне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C00000"/>
                </a:solidFill>
              </a:rPr>
              <a:t>Только </a:t>
            </a:r>
            <a:r>
              <a:rPr lang="ru-RU" b="1" dirty="0" smtClean="0">
                <a:solidFill>
                  <a:srgbClr val="C00000"/>
                </a:solidFill>
              </a:rPr>
              <a:t>слово </a:t>
            </a:r>
            <a:r>
              <a:rPr lang="ru-RU" dirty="0" smtClean="0"/>
              <a:t>средь земных тревог, </a:t>
            </a:r>
            <a:br>
              <a:rPr lang="ru-RU" dirty="0" smtClean="0"/>
            </a:br>
            <a:r>
              <a:rPr lang="ru-RU" dirty="0" smtClean="0"/>
              <a:t>Если, точно розовое пламя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                          И</a:t>
            </a:r>
            <a:r>
              <a:rPr lang="ru-RU" dirty="0" smtClean="0"/>
              <a:t> в Евангелии от Иоанна </a:t>
            </a:r>
            <a:br>
              <a:rPr lang="ru-RU" dirty="0" smtClean="0"/>
            </a:br>
            <a:r>
              <a:rPr lang="ru-RU" b="1" i="1" dirty="0" smtClean="0">
                <a:solidFill>
                  <a:srgbClr val="006600"/>
                </a:solidFill>
              </a:rPr>
              <a:t>Слово </a:t>
            </a:r>
            <a:r>
              <a:rPr lang="ru-RU" b="1" dirty="0" smtClean="0">
                <a:solidFill>
                  <a:srgbClr val="C00000"/>
                </a:solidFill>
              </a:rPr>
              <a:t>проплывало</a:t>
            </a:r>
            <a:r>
              <a:rPr lang="ru-RU" dirty="0" smtClean="0"/>
              <a:t> в вышине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                     Сказано</a:t>
            </a:r>
            <a:r>
              <a:rPr lang="ru-RU" dirty="0" smtClean="0"/>
              <a:t>, что </a:t>
            </a:r>
            <a:r>
              <a:rPr lang="ru-RU" b="1" dirty="0" smtClean="0">
                <a:solidFill>
                  <a:srgbClr val="C00000"/>
                </a:solidFill>
              </a:rPr>
              <a:t>Слово это — Бог.</a:t>
            </a:r>
          </a:p>
          <a:p>
            <a:r>
              <a:rPr lang="ru-RU" dirty="0" smtClean="0"/>
              <a:t>А </a:t>
            </a:r>
            <a:r>
              <a:rPr lang="ru-RU" b="1" dirty="0" smtClean="0"/>
              <a:t>для низкой жизни </a:t>
            </a:r>
            <a:r>
              <a:rPr lang="ru-RU" dirty="0" smtClean="0"/>
              <a:t>были </a:t>
            </a:r>
            <a:r>
              <a:rPr lang="ru-RU" b="1" i="1" dirty="0" smtClean="0">
                <a:solidFill>
                  <a:srgbClr val="0000CC"/>
                </a:solidFill>
              </a:rPr>
              <a:t>числа</a:t>
            </a:r>
            <a:r>
              <a:rPr lang="ru-RU" b="1" i="1" dirty="0" smtClean="0">
                <a:solidFill>
                  <a:srgbClr val="0000CC"/>
                </a:solidFill>
              </a:rPr>
              <a:t>,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                </a:t>
            </a:r>
            <a:r>
              <a:rPr lang="ru-RU" dirty="0" smtClean="0"/>
              <a:t>Мы</a:t>
            </a:r>
            <a:r>
              <a:rPr lang="ru-RU" dirty="0" smtClean="0"/>
              <a:t> ему поставили пределом </a:t>
            </a:r>
            <a:br>
              <a:rPr lang="ru-RU" dirty="0" smtClean="0"/>
            </a:br>
            <a:r>
              <a:rPr lang="ru-RU" b="1" dirty="0" smtClean="0"/>
              <a:t>Как домашний, подъяремный скот</a:t>
            </a:r>
            <a:r>
              <a:rPr lang="ru-RU" b="1" dirty="0" smtClean="0"/>
              <a:t>,</a:t>
            </a:r>
            <a:r>
              <a:rPr lang="ru-RU" b="1" dirty="0" smtClean="0"/>
              <a:t> </a:t>
            </a:r>
            <a:r>
              <a:rPr lang="ru-RU" b="1" dirty="0" smtClean="0"/>
              <a:t>          </a:t>
            </a:r>
            <a:r>
              <a:rPr lang="ru-RU" dirty="0" smtClean="0"/>
              <a:t>Скудные </a:t>
            </a:r>
            <a:r>
              <a:rPr lang="ru-RU" dirty="0" smtClean="0"/>
              <a:t>пределы естества. </a:t>
            </a:r>
            <a:br>
              <a:rPr lang="ru-RU" dirty="0" smtClean="0"/>
            </a:br>
            <a:r>
              <a:rPr lang="ru-RU" dirty="0" smtClean="0"/>
              <a:t>Потому что все оттенки </a:t>
            </a:r>
            <a:r>
              <a:rPr lang="ru-RU" dirty="0" smtClean="0"/>
              <a:t>смысла                    И</a:t>
            </a:r>
            <a:r>
              <a:rPr lang="ru-RU" dirty="0" smtClean="0"/>
              <a:t>, как пчелы в улье опустелом, </a:t>
            </a:r>
            <a:br>
              <a:rPr lang="ru-RU" dirty="0" smtClean="0"/>
            </a:br>
            <a:r>
              <a:rPr lang="ru-RU" dirty="0" smtClean="0"/>
              <a:t>Умное </a:t>
            </a:r>
            <a:r>
              <a:rPr lang="ru-RU" b="1" i="1" dirty="0" smtClean="0">
                <a:solidFill>
                  <a:srgbClr val="0000CC"/>
                </a:solidFill>
              </a:rPr>
              <a:t>число</a:t>
            </a:r>
            <a:r>
              <a:rPr lang="ru-RU" dirty="0" smtClean="0"/>
              <a:t> передает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                                   Дурно </a:t>
            </a:r>
            <a:r>
              <a:rPr lang="ru-RU" dirty="0" smtClean="0"/>
              <a:t>пахнут мертвые слова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На чем основано, по мнению поэта, это противопоставление?</a:t>
            </a:r>
          </a:p>
          <a:p>
            <a:r>
              <a:rPr lang="ru-RU" dirty="0" smtClean="0"/>
              <a:t>/Слово божественно, оно отражает духовное начало в человеке, а числа для обычной жизни, повседневной./</a:t>
            </a:r>
          </a:p>
          <a:p>
            <a:r>
              <a:rPr lang="ru-RU" dirty="0" smtClean="0"/>
              <a:t>3. Какие слова называет Н.С.Гумилев «мертвыми»? Почему они «дурно пахнут»? /»Мертвые» слова - значит, злобные, враждебные, эгоистичные. «Дурно пахнут»,  </a:t>
            </a:r>
            <a:r>
              <a:rPr lang="ru-RU" dirty="0" smtClean="0"/>
              <a:t>п</a:t>
            </a:r>
            <a:r>
              <a:rPr lang="ru-RU" dirty="0" smtClean="0"/>
              <a:t>отому что человек перестал верить в Бога, говорить о духовном, высоком, радостном для всех./</a:t>
            </a:r>
          </a:p>
          <a:p>
            <a:endParaRPr lang="ru-RU" dirty="0" smtClean="0"/>
          </a:p>
          <a:p>
            <a:pPr marL="342900" indent="-342900" algn="just"/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воспитывает любовь к СЛОВУ, литературе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692697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4</a:t>
            </a:r>
            <a:r>
              <a:rPr lang="ru-RU" dirty="0" smtClean="0"/>
              <a:t>. Почему поэт сравнивает «мертвые слова» с пчелами в пустом улье? </a:t>
            </a:r>
          </a:p>
          <a:p>
            <a:pPr algn="just"/>
            <a:r>
              <a:rPr lang="ru-RU" dirty="0" smtClean="0"/>
              <a:t>5. Можно ли стихотворение «Слово» рассматривать как предупреждение всему человечеству? Если да, то предупреждение о чем?</a:t>
            </a:r>
          </a:p>
          <a:p>
            <a:endParaRPr lang="ru-RU" dirty="0" smtClean="0"/>
          </a:p>
          <a:p>
            <a:pPr marL="342900" indent="-342900" algn="just"/>
            <a:endParaRPr lang="ru-RU" dirty="0" smtClean="0"/>
          </a:p>
        </p:txBody>
      </p:sp>
      <p:pic>
        <p:nvPicPr>
          <p:cNvPr id="3994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2709595" cy="3312368"/>
          </a:xfrm>
          <a:prstGeom prst="rect">
            <a:avLst/>
          </a:prstGeom>
          <a:noFill/>
        </p:spPr>
      </p:pic>
      <p:pic>
        <p:nvPicPr>
          <p:cNvPr id="3994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060848"/>
            <a:ext cx="266429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260648"/>
            <a:ext cx="799288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	</a:t>
            </a:r>
          </a:p>
          <a:p>
            <a:pPr algn="just"/>
            <a:r>
              <a:rPr lang="ru-RU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Таким образом, </a:t>
            </a:r>
            <a:r>
              <a:rPr lang="ru-RU" sz="2000" b="1" i="1" dirty="0" smtClean="0">
                <a:solidFill>
                  <a:srgbClr val="006600"/>
                </a:solidFill>
              </a:rPr>
              <a:t>поэтический текст, как явление национальной культуры и искусства,</a:t>
            </a:r>
            <a:r>
              <a:rPr lang="ru-RU" sz="2000" dirty="0" smtClean="0"/>
              <a:t> способствует развитию </a:t>
            </a:r>
            <a:r>
              <a:rPr lang="ru-RU" sz="2000" b="1" i="1" dirty="0" smtClean="0">
                <a:solidFill>
                  <a:srgbClr val="006600"/>
                </a:solidFill>
              </a:rPr>
              <a:t>индивидуальной культуры школьника. </a:t>
            </a:r>
            <a:r>
              <a:rPr lang="ru-RU" sz="2000" dirty="0" smtClean="0"/>
              <a:t>Поэзия развивает способность к сопереживанию, пониманию чувств и мыслей другого человека, активизирует образное мышление, т.е. </a:t>
            </a:r>
            <a:r>
              <a:rPr lang="ru-RU" sz="2000" b="1" i="1" dirty="0" smtClean="0">
                <a:solidFill>
                  <a:srgbClr val="006600"/>
                </a:solidFill>
              </a:rPr>
              <a:t>способствует формированию коммуникативной, языковой, лингвистической и культуроведческой компетенций.</a:t>
            </a:r>
            <a:r>
              <a:rPr lang="ru-RU" sz="2000" dirty="0" smtClean="0"/>
              <a:t> Благодаря взаимодействию всех уровней языка, их воздействию на восприятие, понимание и осмысление, поэтический текст приобретает "уникальную значимость не только как явление культуры и искусства, но и как важное воспитательное средство </a:t>
            </a:r>
            <a:r>
              <a:rPr lang="ru-RU" sz="2000" dirty="0" smtClean="0"/>
              <a:t>школьников». 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400" strike="sng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1600" i="1" dirty="0" smtClean="0"/>
              <a:t>Цурцилина </a:t>
            </a:r>
            <a:r>
              <a:rPr lang="ru-RU" sz="1600" i="1" dirty="0" smtClean="0"/>
              <a:t>Н.Н. Поэтический текст // Разноуровневые характеристики лексических единиц: Материалы межвузовской научно-практической конференции. Часть 3. Смоленск: Смоленский госпедуниверситет, 1997.</a:t>
            </a:r>
          </a:p>
          <a:p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  <a:p>
            <a:pPr algn="ctr"/>
            <a:endParaRPr lang="ru-RU" sz="1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pic>
        <p:nvPicPr>
          <p:cNvPr id="41986" name="Picture 2" descr="https://papik.pro/uploads/posts/2021-12/1639244993_7-papik-pro-p-literatura-klipart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2657387" cy="19022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764704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Поэзия</a:t>
            </a:r>
            <a:r>
              <a:rPr lang="ru-RU" sz="2000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есть высший род искусства. </a:t>
            </a:r>
            <a:r>
              <a:rPr lang="ru-RU" sz="2000" i="1" dirty="0" smtClean="0"/>
              <a:t>Всякое другое искусство более или менее стеснено и ограничено в своей творческой деятельности тем материалом, посредством которого оно проявляется. </a:t>
            </a:r>
            <a:r>
              <a:rPr lang="ru-RU" sz="2000" b="1" i="1" dirty="0" smtClean="0">
                <a:solidFill>
                  <a:srgbClr val="C00000"/>
                </a:solidFill>
              </a:rPr>
              <a:t>Поэзия</a:t>
            </a:r>
            <a:r>
              <a:rPr lang="ru-RU" sz="2000" i="1" dirty="0" smtClean="0"/>
              <a:t> же выражается в свободном творческом слове, которое есть </a:t>
            </a:r>
            <a:r>
              <a:rPr lang="ru-RU" sz="2000" b="1" i="1" dirty="0" smtClean="0">
                <a:solidFill>
                  <a:srgbClr val="C00000"/>
                </a:solidFill>
              </a:rPr>
              <a:t>и звук, и картина, и определенное ясно выговоренное представление.</a:t>
            </a:r>
            <a:r>
              <a:rPr lang="ru-RU" sz="2000" i="1" dirty="0" smtClean="0"/>
              <a:t> Поэтому поэзия заключает в себе все элементы других искусств</a:t>
            </a:r>
            <a:r>
              <a:rPr lang="ru-RU" sz="2000" i="1" dirty="0" smtClean="0"/>
              <a:t>.</a:t>
            </a:r>
          </a:p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                                                       В. Г. Белинский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21088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+mj-lt"/>
              </a:rPr>
              <a:t>ПОЭТИЧЕСКИЙ ТЕКСТ</a:t>
            </a:r>
          </a:p>
          <a:p>
            <a:pPr algn="ctr"/>
            <a:r>
              <a:rPr lang="ru-RU" sz="2400" b="1" i="1" dirty="0" smtClean="0">
                <a:latin typeface="+mj-lt"/>
              </a:rPr>
              <a:t>как материал для грамматических заданий</a:t>
            </a:r>
            <a:endParaRPr lang="ru-RU" sz="2400" b="1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5730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endParaRPr lang="ru-RU" b="1" dirty="0"/>
          </a:p>
        </p:txBody>
      </p:sp>
      <p:sp>
        <p:nvSpPr>
          <p:cNvPr id="20490" name="AutoShape 10" descr="https://top-fon.com/uploads/posts/2023-02/1675207738_top-fon-com-p-odarennie-deti-fon-prezentatsii-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4127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знакомит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 с культурными ценностями русского народа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242088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развивает воображение и  творческие способности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16288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формирует критическое мышление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32129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способствует развитию чувства прекрасного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43651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расширяет кругозор 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53012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воспитывает любовь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к слову, литературе</a:t>
            </a:r>
            <a:endParaRPr lang="ru-RU" b="1" i="1" dirty="0">
              <a:solidFill>
                <a:srgbClr val="0066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987824" y="1124744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1" idx="0"/>
          </p:cNvCxnSpPr>
          <p:nvPr/>
        </p:nvCxnSpPr>
        <p:spPr>
          <a:xfrm flipH="1">
            <a:off x="4391980" y="1124744"/>
            <a:ext cx="3240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716016" y="1124744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16016" y="1124744"/>
            <a:ext cx="201622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16016" y="1124744"/>
            <a:ext cx="936104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716016" y="1124744"/>
            <a:ext cx="1944216" cy="4176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1720" y="48691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стимулирует развитие эмпатии</a:t>
            </a:r>
            <a:endParaRPr lang="ru-RU" b="1" i="1" dirty="0">
              <a:solidFill>
                <a:srgbClr val="006600"/>
              </a:solidFill>
            </a:endParaRPr>
          </a:p>
        </p:txBody>
      </p:sp>
      <p:cxnSp>
        <p:nvCxnSpPr>
          <p:cNvPr id="52" name="Прямая со стрелкой 51"/>
          <p:cNvCxnSpPr>
            <a:endCxn id="50" idx="0"/>
          </p:cNvCxnSpPr>
          <p:nvPr/>
        </p:nvCxnSpPr>
        <p:spPr>
          <a:xfrm flipH="1">
            <a:off x="2987824" y="1124744"/>
            <a:ext cx="1728192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59632" y="357301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прививает поэтический вкус</a:t>
            </a:r>
            <a:endParaRPr lang="ru-RU" b="1" i="1" dirty="0">
              <a:solidFill>
                <a:srgbClr val="006600"/>
              </a:solidFill>
            </a:endParaRPr>
          </a:p>
        </p:txBody>
      </p:sp>
      <p:cxnSp>
        <p:nvCxnSpPr>
          <p:cNvPr id="63" name="Прямая со стрелкой 62"/>
          <p:cNvCxnSpPr>
            <a:endCxn id="55" idx="0"/>
          </p:cNvCxnSpPr>
          <p:nvPr/>
        </p:nvCxnSpPr>
        <p:spPr>
          <a:xfrm flipH="1">
            <a:off x="2123728" y="1124744"/>
            <a:ext cx="2592288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260648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Поэзия как хранитель культурных ценностей русского народа</a:t>
            </a:r>
          </a:p>
          <a:p>
            <a:r>
              <a:rPr lang="ru-RU" sz="1600" b="1" dirty="0" smtClean="0"/>
              <a:t>             Сергей </a:t>
            </a:r>
            <a:r>
              <a:rPr lang="ru-RU" sz="1600" b="1" dirty="0" smtClean="0"/>
              <a:t>Есенин</a:t>
            </a:r>
          </a:p>
          <a:p>
            <a:r>
              <a:rPr lang="ru-RU" sz="1600" b="1" dirty="0" smtClean="0"/>
              <a:t>        </a:t>
            </a:r>
            <a:r>
              <a:rPr lang="ru-RU" sz="1600" b="1" dirty="0" smtClean="0"/>
              <a:t>           В</a:t>
            </a:r>
            <a:r>
              <a:rPr lang="ru-RU" sz="1600" b="1" dirty="0" smtClean="0"/>
              <a:t> хате</a:t>
            </a:r>
          </a:p>
          <a:p>
            <a:r>
              <a:rPr lang="ru-RU" sz="1600" dirty="0" smtClean="0"/>
              <a:t>Пахнет рыхлыми драченами;</a:t>
            </a:r>
            <a:br>
              <a:rPr lang="ru-RU" sz="1600" dirty="0" smtClean="0"/>
            </a:br>
            <a:r>
              <a:rPr lang="ru-RU" sz="1600" dirty="0" smtClean="0"/>
              <a:t>У порога в дежке квас,</a:t>
            </a:r>
            <a:br>
              <a:rPr lang="ru-RU" sz="1600" dirty="0" smtClean="0"/>
            </a:br>
            <a:r>
              <a:rPr lang="ru-RU" sz="1600" dirty="0" smtClean="0"/>
              <a:t>Над печурками точеными</a:t>
            </a:r>
            <a:br>
              <a:rPr lang="ru-RU" sz="1600" dirty="0" smtClean="0"/>
            </a:br>
            <a:r>
              <a:rPr lang="ru-RU" sz="1600" dirty="0" smtClean="0"/>
              <a:t>Тараканы лезут в паз.</a:t>
            </a:r>
          </a:p>
          <a:p>
            <a:r>
              <a:rPr lang="ru-RU" sz="1600" dirty="0" smtClean="0"/>
              <a:t>Вьется сажа над заслонкою,</a:t>
            </a:r>
            <a:br>
              <a:rPr lang="ru-RU" sz="1600" dirty="0" smtClean="0"/>
            </a:br>
            <a:r>
              <a:rPr lang="ru-RU" sz="1600" dirty="0" smtClean="0"/>
              <a:t>В печке нитки попелиц,</a:t>
            </a:r>
            <a:br>
              <a:rPr lang="ru-RU" sz="1600" dirty="0" smtClean="0"/>
            </a:br>
            <a:r>
              <a:rPr lang="ru-RU" sz="1600" dirty="0" smtClean="0"/>
              <a:t>А на лавке за солонкою —</a:t>
            </a:r>
            <a:br>
              <a:rPr lang="ru-RU" sz="1600" dirty="0" smtClean="0"/>
            </a:br>
            <a:r>
              <a:rPr lang="ru-RU" sz="1600" dirty="0" smtClean="0"/>
              <a:t>Шелуха сырых яиц.</a:t>
            </a:r>
          </a:p>
          <a:p>
            <a:r>
              <a:rPr lang="ru-RU" sz="1600" dirty="0" smtClean="0"/>
              <a:t>Мать с ухватами не сладится,</a:t>
            </a:r>
            <a:br>
              <a:rPr lang="ru-RU" sz="1600" dirty="0" smtClean="0"/>
            </a:br>
            <a:r>
              <a:rPr lang="ru-RU" sz="1600" dirty="0" smtClean="0"/>
              <a:t>Нагибается низко,</a:t>
            </a:r>
            <a:br>
              <a:rPr lang="ru-RU" sz="1600" dirty="0" smtClean="0"/>
            </a:br>
            <a:r>
              <a:rPr lang="ru-RU" sz="1600" dirty="0" smtClean="0"/>
              <a:t>Старый кот к махотке крадется</a:t>
            </a:r>
            <a:br>
              <a:rPr lang="ru-RU" sz="1600" dirty="0" smtClean="0"/>
            </a:br>
            <a:r>
              <a:rPr lang="ru-RU" sz="1600" dirty="0" smtClean="0"/>
              <a:t>На парное молоко.</a:t>
            </a:r>
          </a:p>
          <a:p>
            <a:r>
              <a:rPr lang="ru-RU" sz="1600" dirty="0" smtClean="0"/>
              <a:t>Квохчут куры беспокойные</a:t>
            </a:r>
            <a:br>
              <a:rPr lang="ru-RU" sz="1600" dirty="0" smtClean="0"/>
            </a:br>
            <a:r>
              <a:rPr lang="ru-RU" sz="1600" dirty="0" smtClean="0"/>
              <a:t>Над оглоблями сохи,</a:t>
            </a:r>
            <a:br>
              <a:rPr lang="ru-RU" sz="1600" dirty="0" smtClean="0"/>
            </a:br>
            <a:r>
              <a:rPr lang="ru-RU" sz="1600" dirty="0" smtClean="0"/>
              <a:t>На дворе обедню стройную</a:t>
            </a:r>
            <a:br>
              <a:rPr lang="ru-RU" sz="1600" dirty="0" smtClean="0"/>
            </a:br>
            <a:r>
              <a:rPr lang="ru-RU" sz="1600" dirty="0" smtClean="0"/>
              <a:t>Запевают петухи.</a:t>
            </a:r>
          </a:p>
          <a:p>
            <a:r>
              <a:rPr lang="ru-RU" sz="1600" dirty="0" smtClean="0"/>
              <a:t>А в окне на сени скатые,</a:t>
            </a:r>
            <a:br>
              <a:rPr lang="ru-RU" sz="1600" dirty="0" smtClean="0"/>
            </a:br>
            <a:r>
              <a:rPr lang="ru-RU" sz="1600" dirty="0" smtClean="0"/>
              <a:t>От пугливой шумоты,</a:t>
            </a:r>
            <a:br>
              <a:rPr lang="ru-RU" sz="1600" dirty="0" smtClean="0"/>
            </a:br>
            <a:r>
              <a:rPr lang="ru-RU" sz="1600" dirty="0" smtClean="0"/>
              <a:t>Из углов щенки кудлатые</a:t>
            </a:r>
            <a:br>
              <a:rPr lang="ru-RU" sz="1600" dirty="0" smtClean="0"/>
            </a:br>
            <a:r>
              <a:rPr lang="ru-RU" sz="1600" dirty="0" smtClean="0"/>
              <a:t>Заползают в хомуты.</a:t>
            </a:r>
          </a:p>
          <a:p>
            <a:r>
              <a:rPr lang="ru-RU" sz="1600" dirty="0" smtClean="0"/>
              <a:t>                                    1914 г.</a:t>
            </a:r>
          </a:p>
          <a:p>
            <a:pPr algn="ctr"/>
            <a:endParaRPr lang="ru-RU" sz="1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pic>
        <p:nvPicPr>
          <p:cNvPr id="10" name="Рисунок 9" descr="https://sun9-8.userapi.com/impg/rzxHkD5XXXMOfB_PJJyaK5hos7iISo03A4WtJg/4ckJ2QgYEos.jpg?size=627x700&amp;quality=96&amp;sign=2717207e6fb4941f31e6944d57317c45&amp;c_uniq_tag=zO-tR2klwJiXIbvISg-Ib0LTM6v2ektmu1HvVrKseGQ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371688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3968" y="5661248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Герман Алексеевич Травников «Кухня», 1985</a:t>
            </a:r>
            <a:endParaRPr lang="ru-RU" sz="16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Поэзия как хранитель культурных ценностей русского народа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980728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1.</a:t>
            </a:r>
            <a:r>
              <a:rPr lang="ru-RU" dirty="0" smtClean="0"/>
              <a:t> 	</a:t>
            </a:r>
            <a:r>
              <a:rPr lang="ru-RU" b="1" dirty="0" smtClean="0"/>
              <a:t>Выпишите диалектизмы, познакомьтесь с их значениями в приложении.</a:t>
            </a:r>
          </a:p>
          <a:p>
            <a:pPr marL="342900" indent="-342900"/>
            <a:r>
              <a:rPr lang="ru-RU" dirty="0" smtClean="0"/>
              <a:t>  	</a:t>
            </a:r>
            <a:r>
              <a:rPr lang="ru-RU" i="1" dirty="0" smtClean="0"/>
              <a:t>Драчены – запеченные лепешки из картофеля или пшеничной каши.</a:t>
            </a:r>
          </a:p>
          <a:p>
            <a:pPr marL="342900" indent="-342900"/>
            <a:r>
              <a:rPr lang="ru-RU" i="1" dirty="0" smtClean="0"/>
              <a:t>	Дежка – кадушка для кваса, теста.</a:t>
            </a:r>
          </a:p>
          <a:p>
            <a:pPr marL="342900" indent="-342900"/>
            <a:r>
              <a:rPr lang="ru-RU" i="1" dirty="0" smtClean="0"/>
              <a:t>	Попелица – зола.</a:t>
            </a:r>
          </a:p>
          <a:p>
            <a:pPr marL="342900" indent="-342900"/>
            <a:r>
              <a:rPr lang="ru-RU" i="1" dirty="0" smtClean="0"/>
              <a:t>	Махотка – горшок, в котором хранится молоко или квас. </a:t>
            </a:r>
          </a:p>
          <a:p>
            <a:pPr marL="342900" indent="-342900"/>
            <a:r>
              <a:rPr lang="ru-RU" b="1" dirty="0" smtClean="0"/>
              <a:t>2.</a:t>
            </a:r>
            <a:r>
              <a:rPr lang="ru-RU" dirty="0" smtClean="0"/>
              <a:t> 	</a:t>
            </a:r>
            <a:r>
              <a:rPr lang="ru-RU" b="1" dirty="0" smtClean="0"/>
              <a:t>Перечислите всех обитателей хаты и двора, упоминающихся в стихотворении. </a:t>
            </a:r>
            <a:r>
              <a:rPr lang="ru-RU" dirty="0" smtClean="0"/>
              <a:t>/</a:t>
            </a:r>
            <a:r>
              <a:rPr lang="ru-RU" i="1" dirty="0" smtClean="0"/>
              <a:t>Мать, кот, тараканы, куры, петухи, щенки/</a:t>
            </a:r>
          </a:p>
          <a:p>
            <a:pPr marL="342900" indent="-342900">
              <a:buAutoNum type="arabicPeriod" startAt="3"/>
            </a:pPr>
            <a:r>
              <a:rPr lang="ru-RU" b="1" dirty="0" smtClean="0"/>
              <a:t>Определите: кто главный в хате? Обоснуйте свое мнение.</a:t>
            </a:r>
          </a:p>
          <a:p>
            <a:pPr marL="342900" indent="-342900"/>
            <a:r>
              <a:rPr lang="ru-RU" dirty="0" smtClean="0"/>
              <a:t>	/</a:t>
            </a:r>
            <a:r>
              <a:rPr lang="ru-RU" dirty="0" smtClean="0"/>
              <a:t>Главная в хате, конечно, мать. Именно мама создает уют в доме, поэтому часто женщину называют «душой семьи». </a:t>
            </a:r>
            <a:r>
              <a:rPr lang="ru-RU" dirty="0" smtClean="0"/>
              <a:t>/</a:t>
            </a:r>
            <a:endParaRPr lang="ru-RU" dirty="0" smtClean="0"/>
          </a:p>
          <a:p>
            <a:pPr marL="342900" indent="-342900"/>
            <a:r>
              <a:rPr lang="ru-RU" b="1" dirty="0" smtClean="0"/>
              <a:t>4.</a:t>
            </a:r>
            <a:r>
              <a:rPr lang="ru-RU" dirty="0" smtClean="0"/>
              <a:t>  Какое чувство появляется у вас при чтении этого стихотворения? /Чувство счастья, полноты жизни, гармоничных взаимоотношений людей и домашних животных./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Поэзия как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средство развития воображения и творческих способностей обучающихся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98072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Уже давно существует такая разновидность поэзии, как графические стихи(фигурные стихи). Слова стихотворения образуют рисунок, художественный образ, помогающий понять идею лирического произведения.</a:t>
            </a:r>
            <a:endParaRPr lang="ru-RU" b="1" dirty="0" smtClean="0"/>
          </a:p>
          <a:p>
            <a:pPr marL="342900" indent="-342900"/>
            <a:r>
              <a:rPr lang="ru-RU" b="1" dirty="0" smtClean="0"/>
              <a:t>1.</a:t>
            </a:r>
            <a:r>
              <a:rPr lang="ru-RU" dirty="0" smtClean="0"/>
              <a:t> Прочитайте стихотворение А.А.Фета «Ель рукавом мне тропинку завесила…» Какой художественный образ у вас возникает? </a:t>
            </a:r>
          </a:p>
          <a:p>
            <a:pPr marL="342900" indent="-342900"/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dirty="0" smtClean="0"/>
              <a:t>Превратите стихотворение А.А.Фета в графическое стихотворение.</a:t>
            </a:r>
            <a:endParaRPr lang="ru-RU" dirty="0" smtClean="0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4871864" cy="36538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-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Поэзия как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средство развития воображения и творческих способностей обучающихся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pic>
        <p:nvPicPr>
          <p:cNvPr id="10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393168" cy="4752528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</p:pic>
      <p:pic>
        <p:nvPicPr>
          <p:cNvPr id="2867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106695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Поэзия как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средство развития воображения и творческих способностей обучающихся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980728"/>
            <a:ext cx="69127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Познакомьтесь со стихотворением В.Я.Брюсова «Творчество».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sz="1600" dirty="0" smtClean="0"/>
              <a:t>Тень несозданных созданий</a:t>
            </a:r>
            <a:br>
              <a:rPr lang="ru-RU" sz="1600" dirty="0" smtClean="0"/>
            </a:br>
            <a:r>
              <a:rPr lang="ru-RU" sz="1600" dirty="0" smtClean="0"/>
              <a:t>Колыхается во сне,</a:t>
            </a:r>
            <a:br>
              <a:rPr lang="ru-RU" sz="1600" dirty="0" smtClean="0"/>
            </a:br>
            <a:r>
              <a:rPr lang="ru-RU" sz="1600" dirty="0" smtClean="0"/>
              <a:t>Словно лопасти латаний</a:t>
            </a:r>
            <a:endParaRPr lang="ru-RU" sz="1600" dirty="0" smtClean="0"/>
          </a:p>
          <a:p>
            <a:r>
              <a:rPr lang="ru-RU" sz="1600" dirty="0" smtClean="0"/>
              <a:t>На</a:t>
            </a:r>
            <a:r>
              <a:rPr lang="ru-RU" sz="1600" dirty="0" smtClean="0"/>
              <a:t> эмалевой стене.</a:t>
            </a:r>
          </a:p>
          <a:p>
            <a:r>
              <a:rPr lang="ru-RU" sz="1600" dirty="0" smtClean="0"/>
              <a:t>Фиолетовые руки</a:t>
            </a:r>
            <a:br>
              <a:rPr lang="ru-RU" sz="1600" dirty="0" smtClean="0"/>
            </a:br>
            <a:r>
              <a:rPr lang="ru-RU" sz="1600" dirty="0" smtClean="0"/>
              <a:t>На эмалевой стене</a:t>
            </a:r>
            <a:br>
              <a:rPr lang="ru-RU" sz="1600" dirty="0" smtClean="0"/>
            </a:br>
            <a:r>
              <a:rPr lang="ru-RU" sz="1600" dirty="0" smtClean="0"/>
              <a:t>Полусонно чертят звуки</a:t>
            </a:r>
            <a:br>
              <a:rPr lang="ru-RU" sz="1600" dirty="0" smtClean="0"/>
            </a:br>
            <a:r>
              <a:rPr lang="ru-RU" sz="1600" dirty="0" smtClean="0"/>
              <a:t>В звонко-звучной тишине.</a:t>
            </a:r>
          </a:p>
          <a:p>
            <a:r>
              <a:rPr lang="ru-RU" sz="1600" dirty="0" smtClean="0"/>
              <a:t>И прозрачные киоски,</a:t>
            </a:r>
            <a:br>
              <a:rPr lang="ru-RU" sz="1600" dirty="0" smtClean="0"/>
            </a:br>
            <a:r>
              <a:rPr lang="ru-RU" sz="1600" dirty="0" smtClean="0"/>
              <a:t>В звонко-звучной тишине,</a:t>
            </a:r>
            <a:br>
              <a:rPr lang="ru-RU" sz="1600" dirty="0" smtClean="0"/>
            </a:br>
            <a:r>
              <a:rPr lang="ru-RU" sz="1600" dirty="0" smtClean="0"/>
              <a:t>Вырастают, словно блестки,</a:t>
            </a:r>
            <a:br>
              <a:rPr lang="ru-RU" sz="1600" dirty="0" smtClean="0"/>
            </a:br>
            <a:r>
              <a:rPr lang="ru-RU" sz="1600" dirty="0" smtClean="0"/>
              <a:t>При лазоревой луне.</a:t>
            </a:r>
          </a:p>
          <a:p>
            <a:r>
              <a:rPr lang="ru-RU" sz="1600" dirty="0" smtClean="0"/>
              <a:t>Всходит месяц обнаженный</a:t>
            </a:r>
            <a:br>
              <a:rPr lang="ru-RU" sz="1600" dirty="0" smtClean="0"/>
            </a:br>
            <a:r>
              <a:rPr lang="ru-RU" sz="1600" dirty="0" smtClean="0"/>
              <a:t>При лазоревой луне…</a:t>
            </a:r>
            <a:br>
              <a:rPr lang="ru-RU" sz="1600" dirty="0" smtClean="0"/>
            </a:br>
            <a:r>
              <a:rPr lang="ru-RU" sz="1600" dirty="0" smtClean="0"/>
              <a:t>Звуки реют полусонно,</a:t>
            </a:r>
            <a:br>
              <a:rPr lang="ru-RU" sz="1600" dirty="0" smtClean="0"/>
            </a:br>
            <a:r>
              <a:rPr lang="ru-RU" sz="1600" dirty="0" smtClean="0"/>
              <a:t>Звуки ластятся ко мне.</a:t>
            </a:r>
          </a:p>
          <a:p>
            <a:r>
              <a:rPr lang="ru-RU" sz="1600" dirty="0" smtClean="0"/>
              <a:t>Тайны созданных созданий</a:t>
            </a:r>
            <a:br>
              <a:rPr lang="ru-RU" sz="1600" dirty="0" smtClean="0"/>
            </a:br>
            <a:r>
              <a:rPr lang="ru-RU" sz="1600" dirty="0" smtClean="0"/>
              <a:t>С лаской ластятся ко мне,</a:t>
            </a:r>
            <a:br>
              <a:rPr lang="ru-RU" sz="1600" dirty="0" smtClean="0"/>
            </a:br>
            <a:r>
              <a:rPr lang="ru-RU" sz="1600" dirty="0" smtClean="0"/>
              <a:t>И трепещет тень латаний</a:t>
            </a:r>
            <a:br>
              <a:rPr lang="ru-RU" sz="1600" dirty="0" smtClean="0"/>
            </a:br>
            <a:r>
              <a:rPr lang="ru-RU" sz="1600" dirty="0" smtClean="0"/>
              <a:t>На эмалевой </a:t>
            </a:r>
            <a:r>
              <a:rPr lang="ru-RU" sz="1600" dirty="0" smtClean="0"/>
              <a:t>стене.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1895 год</a:t>
            </a:r>
            <a:endParaRPr lang="ru-RU" sz="1600" dirty="0" smtClean="0"/>
          </a:p>
          <a:p>
            <a:pPr marL="342900" indent="-342900"/>
            <a:endParaRPr lang="ru-RU" dirty="0" smtClean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32131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Поэзия как </a:t>
            </a:r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средство развития воображения и творческих способностей обучающихся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908720"/>
            <a:ext cx="7128792" cy="596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smtClean="0"/>
              <a:t>Обратите внимание на особую композицию стихотворения. Найдите повторяющиеся строки. Определите цель из повторения.</a:t>
            </a:r>
          </a:p>
          <a:p>
            <a:r>
              <a:rPr lang="ru-RU" dirty="0" smtClean="0"/>
              <a:t>3. Назовите эпитеты</a:t>
            </a:r>
            <a:r>
              <a:rPr lang="ru-RU" dirty="0" smtClean="0"/>
              <a:t> </a:t>
            </a:r>
            <a:r>
              <a:rPr lang="ru-RU" dirty="0" smtClean="0"/>
              <a:t>и метафоры.</a:t>
            </a:r>
          </a:p>
          <a:p>
            <a:r>
              <a:rPr lang="ru-RU" dirty="0" smtClean="0"/>
              <a:t>4. Как бы вы объяснили смысл названия стихотворения «Творчество»?</a:t>
            </a:r>
          </a:p>
          <a:p>
            <a:pPr algn="ctr"/>
            <a:r>
              <a:rPr lang="ru-RU" sz="1200" dirty="0" smtClean="0"/>
              <a:t>Тень несозданных созданий</a:t>
            </a:r>
            <a:br>
              <a:rPr lang="ru-RU" sz="1200" dirty="0" smtClean="0"/>
            </a:br>
            <a:r>
              <a:rPr lang="ru-RU" sz="1200" dirty="0" smtClean="0"/>
              <a:t>Колыхается во сне,</a:t>
            </a:r>
            <a:br>
              <a:rPr lang="ru-RU" sz="1200" dirty="0" smtClean="0"/>
            </a:br>
            <a:r>
              <a:rPr lang="ru-RU" sz="1200" dirty="0" smtClean="0"/>
              <a:t>Словно </a:t>
            </a:r>
            <a:r>
              <a:rPr lang="ru-RU" sz="1200" b="1" dirty="0" smtClean="0">
                <a:solidFill>
                  <a:srgbClr val="C00000"/>
                </a:solidFill>
              </a:rPr>
              <a:t>лопасти латаний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</a:rPr>
              <a:t>На эмалевой стене</a:t>
            </a:r>
            <a:r>
              <a:rPr lang="ru-RU" sz="1200" b="1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12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200" dirty="0" smtClean="0"/>
              <a:t>Фиолетовые </a:t>
            </a:r>
            <a:r>
              <a:rPr lang="ru-RU" sz="1200" b="1" dirty="0" smtClean="0">
                <a:solidFill>
                  <a:srgbClr val="C00000"/>
                </a:solidFill>
              </a:rPr>
              <a:t>руки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На эмалевой стене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Полусонно </a:t>
            </a:r>
            <a:r>
              <a:rPr lang="ru-RU" sz="1200" b="1" dirty="0" smtClean="0">
                <a:solidFill>
                  <a:srgbClr val="C00000"/>
                </a:solidFill>
              </a:rPr>
              <a:t>чертят звуки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</a:rPr>
              <a:t> звонко-звучной </a:t>
            </a:r>
            <a:r>
              <a:rPr lang="ru-RU" sz="1200" b="1" dirty="0" smtClean="0">
                <a:solidFill>
                  <a:srgbClr val="006600"/>
                </a:solidFill>
              </a:rPr>
              <a:t>тишине</a:t>
            </a:r>
            <a:r>
              <a:rPr lang="ru-RU" sz="1200" b="1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И </a:t>
            </a:r>
            <a:r>
              <a:rPr lang="ru-RU" sz="1200" b="1" dirty="0" smtClean="0">
                <a:solidFill>
                  <a:srgbClr val="C00000"/>
                </a:solidFill>
              </a:rPr>
              <a:t>прозрачные</a:t>
            </a:r>
            <a:r>
              <a:rPr lang="ru-RU" sz="1200" dirty="0" smtClean="0"/>
              <a:t> киоски,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В </a:t>
            </a:r>
            <a:r>
              <a:rPr lang="ru-RU" sz="1200" b="1" dirty="0" smtClean="0">
                <a:solidFill>
                  <a:srgbClr val="C00000"/>
                </a:solidFill>
              </a:rPr>
              <a:t>звонко-звучной</a:t>
            </a:r>
            <a:r>
              <a:rPr lang="ru-RU" sz="1200" b="1" dirty="0" smtClean="0">
                <a:solidFill>
                  <a:srgbClr val="006600"/>
                </a:solidFill>
              </a:rPr>
              <a:t> тишине,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Вырастают, словно блестки,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При </a:t>
            </a:r>
            <a:r>
              <a:rPr lang="ru-RU" sz="1200" b="1" dirty="0" smtClean="0">
                <a:solidFill>
                  <a:srgbClr val="C00000"/>
                </a:solidFill>
              </a:rPr>
              <a:t>лазоревой</a:t>
            </a:r>
            <a:r>
              <a:rPr lang="ru-RU" sz="1200" b="1" dirty="0" smtClean="0">
                <a:solidFill>
                  <a:srgbClr val="006600"/>
                </a:solidFill>
              </a:rPr>
              <a:t> луне</a:t>
            </a:r>
            <a:r>
              <a:rPr lang="ru-RU" sz="1200" b="1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Всходит месяц </a:t>
            </a:r>
            <a:r>
              <a:rPr lang="ru-RU" sz="1200" b="1" dirty="0" smtClean="0">
                <a:solidFill>
                  <a:srgbClr val="C00000"/>
                </a:solidFill>
              </a:rPr>
              <a:t>обнаженный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При </a:t>
            </a:r>
            <a:r>
              <a:rPr lang="ru-RU" sz="1200" b="1" dirty="0" smtClean="0">
                <a:solidFill>
                  <a:srgbClr val="C00000"/>
                </a:solidFill>
              </a:rPr>
              <a:t>лазоревой</a:t>
            </a:r>
            <a:r>
              <a:rPr lang="ru-RU" sz="1200" b="1" dirty="0" smtClean="0">
                <a:solidFill>
                  <a:srgbClr val="006600"/>
                </a:solidFill>
              </a:rPr>
              <a:t> луне…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Звуки реют полусонно,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C00000"/>
                </a:solidFill>
              </a:rPr>
              <a:t>Звуки ластятся </a:t>
            </a:r>
            <a:r>
              <a:rPr lang="ru-RU" sz="1200" b="1" dirty="0" smtClean="0">
                <a:solidFill>
                  <a:srgbClr val="006600"/>
                </a:solidFill>
              </a:rPr>
              <a:t>ко мне</a:t>
            </a:r>
            <a:r>
              <a:rPr lang="ru-RU" sz="1200" b="1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Тайны созданных созданий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С лаской ластятся ко мне,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 трепещет тень латаний</a:t>
            </a:r>
            <a:br>
              <a:rPr lang="ru-RU" sz="1200" dirty="0" smtClean="0"/>
            </a:br>
            <a:r>
              <a:rPr lang="ru-RU" sz="1200" b="1" dirty="0" smtClean="0">
                <a:solidFill>
                  <a:srgbClr val="006600"/>
                </a:solidFill>
              </a:rPr>
              <a:t>На эмалевой стене.</a:t>
            </a:r>
          </a:p>
          <a:p>
            <a:pPr algn="ctr"/>
            <a:r>
              <a:rPr lang="ru-RU" sz="1200" dirty="0" smtClean="0"/>
              <a:t>                                         1895 год</a:t>
            </a:r>
            <a:endParaRPr lang="ru-RU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3/1614852966_44-p-foni-dlya-prezentatsii-shkolnie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1"/>
            <a:ext cx="8988491" cy="6741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+mj-lt"/>
              </a:rPr>
              <a:t>Поэтический текст формирует критическое мышление</a:t>
            </a:r>
            <a:endParaRPr lang="ru-RU" sz="2000" b="1" i="1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/>
          </a:p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90872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1. Прочитайте стихотворение Ивана Жданова «Когда умирает птица».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Когда </a:t>
            </a:r>
            <a:r>
              <a:rPr lang="ru-RU" b="1" dirty="0" smtClean="0">
                <a:solidFill>
                  <a:srgbClr val="006600"/>
                </a:solidFill>
              </a:rPr>
              <a:t>умирает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птица,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ней </a:t>
            </a:r>
            <a:r>
              <a:rPr lang="ru-RU" b="1" dirty="0" smtClean="0">
                <a:solidFill>
                  <a:srgbClr val="006600"/>
                </a:solidFill>
              </a:rPr>
              <a:t>плачет усталая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пуля,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которая так </a:t>
            </a:r>
            <a:r>
              <a:rPr lang="ru-RU" b="1" dirty="0" smtClean="0">
                <a:solidFill>
                  <a:srgbClr val="006600"/>
                </a:solidFill>
              </a:rPr>
              <a:t>хотела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всего лишь </a:t>
            </a:r>
            <a:r>
              <a:rPr lang="ru-RU" b="1" dirty="0" smtClean="0">
                <a:solidFill>
                  <a:srgbClr val="006600"/>
                </a:solidFill>
              </a:rPr>
              <a:t>летать,</a:t>
            </a:r>
            <a:r>
              <a:rPr lang="ru-RU" dirty="0" smtClean="0"/>
              <a:t> как птица.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2. Назовите основные образы стихотворения и действия, которые они совершают. </a:t>
            </a:r>
          </a:p>
          <a:p>
            <a:pPr algn="just"/>
            <a:r>
              <a:rPr lang="ru-RU" dirty="0" smtClean="0"/>
              <a:t>3. Какой художественный образ важнее? Обоснуйте свое мнение.</a:t>
            </a:r>
          </a:p>
          <a:p>
            <a:pPr algn="just"/>
            <a:r>
              <a:rPr lang="ru-RU" dirty="0" smtClean="0"/>
              <a:t>4. Как вы поняли, почему пуля плачет?</a:t>
            </a:r>
          </a:p>
          <a:p>
            <a:pPr algn="just"/>
            <a:r>
              <a:rPr lang="ru-RU" dirty="0" smtClean="0"/>
              <a:t>5</a:t>
            </a:r>
            <a:r>
              <a:rPr lang="ru-RU" dirty="0" smtClean="0"/>
              <a:t>. В чем сходство и различие птицы и пули? </a:t>
            </a:r>
          </a:p>
          <a:p>
            <a:pPr algn="just"/>
            <a:r>
              <a:rPr lang="ru-RU" dirty="0" smtClean="0"/>
              <a:t>6</a:t>
            </a:r>
            <a:r>
              <a:rPr lang="ru-RU" dirty="0" smtClean="0"/>
              <a:t>. Можно ли это четверостишие </a:t>
            </a:r>
          </a:p>
          <a:p>
            <a:pPr algn="just"/>
            <a:r>
              <a:rPr lang="ru-RU" dirty="0" smtClean="0"/>
              <a:t>назвать законченным произведением?</a:t>
            </a:r>
          </a:p>
          <a:p>
            <a:pPr algn="just"/>
            <a:r>
              <a:rPr lang="ru-RU" dirty="0" smtClean="0"/>
              <a:t>7</a:t>
            </a:r>
            <a:r>
              <a:rPr lang="ru-RU" dirty="0" smtClean="0"/>
              <a:t>. Сформулируйте идею стихотворения?</a:t>
            </a:r>
          </a:p>
          <a:p>
            <a:pPr algn="just"/>
            <a:r>
              <a:rPr lang="ru-RU" dirty="0" smtClean="0"/>
              <a:t> Что вас удивило? </a:t>
            </a:r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2368352" cy="23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783</Words>
  <Application>Microsoft Office PowerPoint</Application>
  <PresentationFormat>Экран (4:3)</PresentationFormat>
  <Paragraphs>209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147</cp:revision>
  <dcterms:created xsi:type="dcterms:W3CDTF">2023-08-25T08:16:46Z</dcterms:created>
  <dcterms:modified xsi:type="dcterms:W3CDTF">2024-10-21T19:56:03Z</dcterms:modified>
</cp:coreProperties>
</file>