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4" r:id="rId6"/>
    <p:sldId id="265" r:id="rId7"/>
    <p:sldId id="261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E428C6-01D4-4C1F-B360-1339E4A2C9D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A5ACB72D-F777-4377-85AF-74AA8C405E4C}">
      <dgm:prSet phldrT="[Текст]" custT="1"/>
      <dgm:spPr/>
      <dgm:t>
        <a:bodyPr/>
        <a:lstStyle/>
        <a:p>
          <a:r>
            <a:rPr lang="ru-RU" sz="2400" dirty="0"/>
            <a:t>мотив</a:t>
          </a:r>
        </a:p>
      </dgm:t>
    </dgm:pt>
    <dgm:pt modelId="{C0042E43-B0AB-49A9-B04E-A9871AD05389}" type="parTrans" cxnId="{1366BC20-30CA-4977-B538-FD58FD2D7F2D}">
      <dgm:prSet/>
      <dgm:spPr/>
      <dgm:t>
        <a:bodyPr/>
        <a:lstStyle/>
        <a:p>
          <a:endParaRPr lang="ru-RU"/>
        </a:p>
      </dgm:t>
    </dgm:pt>
    <dgm:pt modelId="{056CED4E-7311-4210-997F-050B08232855}" type="sibTrans" cxnId="{1366BC20-30CA-4977-B538-FD58FD2D7F2D}">
      <dgm:prSet/>
      <dgm:spPr/>
      <dgm:t>
        <a:bodyPr/>
        <a:lstStyle/>
        <a:p>
          <a:endParaRPr lang="ru-RU"/>
        </a:p>
      </dgm:t>
    </dgm:pt>
    <dgm:pt modelId="{D5B202A1-9782-4D30-8AC1-56B372F2AA97}">
      <dgm:prSet phldrT="[Текст]" custT="1"/>
      <dgm:spPr/>
      <dgm:t>
        <a:bodyPr/>
        <a:lstStyle/>
        <a:p>
          <a:r>
            <a:rPr lang="ru-RU" sz="2000" dirty="0"/>
            <a:t>действие</a:t>
          </a:r>
        </a:p>
      </dgm:t>
    </dgm:pt>
    <dgm:pt modelId="{30D91C7D-E64C-4A3D-99C7-B4B580BF6CFB}" type="parTrans" cxnId="{94D5039D-6B63-4B3E-B336-0DA2FE1552E1}">
      <dgm:prSet/>
      <dgm:spPr/>
      <dgm:t>
        <a:bodyPr/>
        <a:lstStyle/>
        <a:p>
          <a:endParaRPr lang="ru-RU"/>
        </a:p>
      </dgm:t>
    </dgm:pt>
    <dgm:pt modelId="{B04E9D05-6F07-4B3D-A895-2BF25700E830}" type="sibTrans" cxnId="{94D5039D-6B63-4B3E-B336-0DA2FE1552E1}">
      <dgm:prSet/>
      <dgm:spPr/>
      <dgm:t>
        <a:bodyPr/>
        <a:lstStyle/>
        <a:p>
          <a:endParaRPr lang="ru-RU"/>
        </a:p>
      </dgm:t>
    </dgm:pt>
    <dgm:pt modelId="{E3A6201F-8E1C-4A50-A0CB-0A37348E8766}">
      <dgm:prSet phldrT="[Текст]" custT="1"/>
      <dgm:spPr/>
      <dgm:t>
        <a:bodyPr/>
        <a:lstStyle/>
        <a:p>
          <a:endParaRPr lang="ru-RU" sz="1600" dirty="0"/>
        </a:p>
        <a:p>
          <a:r>
            <a:rPr lang="ru-RU" sz="1600" dirty="0"/>
            <a:t>результат</a:t>
          </a:r>
        </a:p>
      </dgm:t>
    </dgm:pt>
    <dgm:pt modelId="{33A9F1BE-5C98-4D36-A72F-A1067AC993DC}" type="parTrans" cxnId="{D58421C7-5BD1-488C-8B4C-E678064C8294}">
      <dgm:prSet/>
      <dgm:spPr/>
      <dgm:t>
        <a:bodyPr/>
        <a:lstStyle/>
        <a:p>
          <a:endParaRPr lang="ru-RU"/>
        </a:p>
      </dgm:t>
    </dgm:pt>
    <dgm:pt modelId="{03AE8270-913E-441F-B703-40B42A23DD4E}" type="sibTrans" cxnId="{D58421C7-5BD1-488C-8B4C-E678064C8294}">
      <dgm:prSet/>
      <dgm:spPr/>
      <dgm:t>
        <a:bodyPr/>
        <a:lstStyle/>
        <a:p>
          <a:endParaRPr lang="ru-RU"/>
        </a:p>
      </dgm:t>
    </dgm:pt>
    <dgm:pt modelId="{7B850730-E56A-4E45-BF6F-DBFD87FD80C3}" type="pres">
      <dgm:prSet presAssocID="{21E428C6-01D4-4C1F-B360-1339E4A2C9D9}" presName="arrowDiagram" presStyleCnt="0">
        <dgm:presLayoutVars>
          <dgm:chMax val="5"/>
          <dgm:dir/>
          <dgm:resizeHandles val="exact"/>
        </dgm:presLayoutVars>
      </dgm:prSet>
      <dgm:spPr/>
    </dgm:pt>
    <dgm:pt modelId="{FA10A947-4EA9-41B4-AFE3-B97F4B1E3B1F}" type="pres">
      <dgm:prSet presAssocID="{21E428C6-01D4-4C1F-B360-1339E4A2C9D9}" presName="arrow" presStyleLbl="bgShp" presStyleIdx="0" presStyleCn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  <dgm:pt modelId="{20488892-6ADA-434B-9BDB-002C431FBCDA}" type="pres">
      <dgm:prSet presAssocID="{21E428C6-01D4-4C1F-B360-1339E4A2C9D9}" presName="arrowDiagram3" presStyleCnt="0"/>
      <dgm:spPr/>
    </dgm:pt>
    <dgm:pt modelId="{0483D9A1-0865-4959-9C15-F91D2DFC5107}" type="pres">
      <dgm:prSet presAssocID="{A5ACB72D-F777-4377-85AF-74AA8C405E4C}" presName="bullet3a" presStyleLbl="node1" presStyleIdx="0" presStyleCnt="3"/>
      <dgm:spPr/>
    </dgm:pt>
    <dgm:pt modelId="{49029D4B-6BD7-4B70-A4CC-27E754F71A3A}" type="pres">
      <dgm:prSet presAssocID="{A5ACB72D-F777-4377-85AF-74AA8C405E4C}" presName="textBox3a" presStyleLbl="revTx" presStyleIdx="0" presStyleCnt="3">
        <dgm:presLayoutVars>
          <dgm:bulletEnabled val="1"/>
        </dgm:presLayoutVars>
      </dgm:prSet>
      <dgm:spPr/>
    </dgm:pt>
    <dgm:pt modelId="{D252D14E-3ADD-4638-9869-7D07937895A9}" type="pres">
      <dgm:prSet presAssocID="{D5B202A1-9782-4D30-8AC1-56B372F2AA97}" presName="bullet3b" presStyleLbl="node1" presStyleIdx="1" presStyleCnt="3"/>
      <dgm:spPr/>
    </dgm:pt>
    <dgm:pt modelId="{72BE8703-A8BD-4AF6-869A-19E0A018C854}" type="pres">
      <dgm:prSet presAssocID="{D5B202A1-9782-4D30-8AC1-56B372F2AA97}" presName="textBox3b" presStyleLbl="revTx" presStyleIdx="1" presStyleCnt="3" custScaleX="122874" custScaleY="67811" custLinFactNeighborX="43321" custLinFactNeighborY="2689">
        <dgm:presLayoutVars>
          <dgm:bulletEnabled val="1"/>
        </dgm:presLayoutVars>
      </dgm:prSet>
      <dgm:spPr/>
    </dgm:pt>
    <dgm:pt modelId="{5D5615E4-EFBF-4F93-8BFD-9A8D3C61700F}" type="pres">
      <dgm:prSet presAssocID="{E3A6201F-8E1C-4A50-A0CB-0A37348E8766}" presName="bullet3c" presStyleLbl="node1" presStyleIdx="2" presStyleCnt="3"/>
      <dgm:spPr/>
    </dgm:pt>
    <dgm:pt modelId="{067F29E1-9CDF-4921-A6F9-E8B6841F3639}" type="pres">
      <dgm:prSet presAssocID="{E3A6201F-8E1C-4A50-A0CB-0A37348E8766}" presName="textBox3c" presStyleLbl="revTx" presStyleIdx="2" presStyleCnt="3" custLinFactNeighborX="58295" custLinFactNeighborY="9216">
        <dgm:presLayoutVars>
          <dgm:bulletEnabled val="1"/>
        </dgm:presLayoutVars>
      </dgm:prSet>
      <dgm:spPr/>
    </dgm:pt>
  </dgm:ptLst>
  <dgm:cxnLst>
    <dgm:cxn modelId="{B7A62A0A-8166-4FB3-9E0D-F3325D54E596}" type="presOf" srcId="{A5ACB72D-F777-4377-85AF-74AA8C405E4C}" destId="{49029D4B-6BD7-4B70-A4CC-27E754F71A3A}" srcOrd="0" destOrd="0" presId="urn:microsoft.com/office/officeart/2005/8/layout/arrow2"/>
    <dgm:cxn modelId="{1366BC20-30CA-4977-B538-FD58FD2D7F2D}" srcId="{21E428C6-01D4-4C1F-B360-1339E4A2C9D9}" destId="{A5ACB72D-F777-4377-85AF-74AA8C405E4C}" srcOrd="0" destOrd="0" parTransId="{C0042E43-B0AB-49A9-B04E-A9871AD05389}" sibTransId="{056CED4E-7311-4210-997F-050B08232855}"/>
    <dgm:cxn modelId="{4683EF58-65E1-4EA4-9F6D-6AB637076086}" type="presOf" srcId="{21E428C6-01D4-4C1F-B360-1339E4A2C9D9}" destId="{7B850730-E56A-4E45-BF6F-DBFD87FD80C3}" srcOrd="0" destOrd="0" presId="urn:microsoft.com/office/officeart/2005/8/layout/arrow2"/>
    <dgm:cxn modelId="{94F28996-FA0A-4990-A8FC-F40C88DA3DF9}" type="presOf" srcId="{E3A6201F-8E1C-4A50-A0CB-0A37348E8766}" destId="{067F29E1-9CDF-4921-A6F9-E8B6841F3639}" srcOrd="0" destOrd="0" presId="urn:microsoft.com/office/officeart/2005/8/layout/arrow2"/>
    <dgm:cxn modelId="{94D5039D-6B63-4B3E-B336-0DA2FE1552E1}" srcId="{21E428C6-01D4-4C1F-B360-1339E4A2C9D9}" destId="{D5B202A1-9782-4D30-8AC1-56B372F2AA97}" srcOrd="1" destOrd="0" parTransId="{30D91C7D-E64C-4A3D-99C7-B4B580BF6CFB}" sibTransId="{B04E9D05-6F07-4B3D-A895-2BF25700E830}"/>
    <dgm:cxn modelId="{D58421C7-5BD1-488C-8B4C-E678064C8294}" srcId="{21E428C6-01D4-4C1F-B360-1339E4A2C9D9}" destId="{E3A6201F-8E1C-4A50-A0CB-0A37348E8766}" srcOrd="2" destOrd="0" parTransId="{33A9F1BE-5C98-4D36-A72F-A1067AC993DC}" sibTransId="{03AE8270-913E-441F-B703-40B42A23DD4E}"/>
    <dgm:cxn modelId="{D998D6DB-EB84-49A2-B4F3-A03747E78406}" type="presOf" srcId="{D5B202A1-9782-4D30-8AC1-56B372F2AA97}" destId="{72BE8703-A8BD-4AF6-869A-19E0A018C854}" srcOrd="0" destOrd="0" presId="urn:microsoft.com/office/officeart/2005/8/layout/arrow2"/>
    <dgm:cxn modelId="{D4169DBD-A332-46DE-A120-F204A87B86FB}" type="presParOf" srcId="{7B850730-E56A-4E45-BF6F-DBFD87FD80C3}" destId="{FA10A947-4EA9-41B4-AFE3-B97F4B1E3B1F}" srcOrd="0" destOrd="0" presId="urn:microsoft.com/office/officeart/2005/8/layout/arrow2"/>
    <dgm:cxn modelId="{BC302571-EA5E-40C1-A255-23675CEBF281}" type="presParOf" srcId="{7B850730-E56A-4E45-BF6F-DBFD87FD80C3}" destId="{20488892-6ADA-434B-9BDB-002C431FBCDA}" srcOrd="1" destOrd="0" presId="urn:microsoft.com/office/officeart/2005/8/layout/arrow2"/>
    <dgm:cxn modelId="{1B4D6726-79A6-4523-A794-4A93F11CB9E0}" type="presParOf" srcId="{20488892-6ADA-434B-9BDB-002C431FBCDA}" destId="{0483D9A1-0865-4959-9C15-F91D2DFC5107}" srcOrd="0" destOrd="0" presId="urn:microsoft.com/office/officeart/2005/8/layout/arrow2"/>
    <dgm:cxn modelId="{014905AB-76ED-4A9D-AD73-7678F9D78A97}" type="presParOf" srcId="{20488892-6ADA-434B-9BDB-002C431FBCDA}" destId="{49029D4B-6BD7-4B70-A4CC-27E754F71A3A}" srcOrd="1" destOrd="0" presId="urn:microsoft.com/office/officeart/2005/8/layout/arrow2"/>
    <dgm:cxn modelId="{A88FAF79-5409-495D-9CFD-62FCDC090EB5}" type="presParOf" srcId="{20488892-6ADA-434B-9BDB-002C431FBCDA}" destId="{D252D14E-3ADD-4638-9869-7D07937895A9}" srcOrd="2" destOrd="0" presId="urn:microsoft.com/office/officeart/2005/8/layout/arrow2"/>
    <dgm:cxn modelId="{50231D75-4E70-41D8-B51B-1CA9322C22DA}" type="presParOf" srcId="{20488892-6ADA-434B-9BDB-002C431FBCDA}" destId="{72BE8703-A8BD-4AF6-869A-19E0A018C854}" srcOrd="3" destOrd="0" presId="urn:microsoft.com/office/officeart/2005/8/layout/arrow2"/>
    <dgm:cxn modelId="{39BD82E9-A396-4147-841A-F5E1A3121F07}" type="presParOf" srcId="{20488892-6ADA-434B-9BDB-002C431FBCDA}" destId="{5D5615E4-EFBF-4F93-8BFD-9A8D3C61700F}" srcOrd="4" destOrd="0" presId="urn:microsoft.com/office/officeart/2005/8/layout/arrow2"/>
    <dgm:cxn modelId="{D907F5B5-69B8-4FB1-91C8-6089B81FB43F}" type="presParOf" srcId="{20488892-6ADA-434B-9BDB-002C431FBCDA}" destId="{067F29E1-9CDF-4921-A6F9-E8B6841F363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C66D11-A722-4C72-990A-431BC334324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37C7FC1-2CD2-4F0B-A0BF-B8248F9B70C2}">
      <dgm:prSet phldrT="[Текст]" custT="1"/>
      <dgm:spPr/>
      <dgm:t>
        <a:bodyPr/>
        <a:lstStyle/>
        <a:p>
          <a:r>
            <a:rPr lang="ru-RU" sz="1800" dirty="0"/>
            <a:t>отражение</a:t>
          </a:r>
        </a:p>
      </dgm:t>
    </dgm:pt>
    <dgm:pt modelId="{75C47FC4-4C99-466A-87DD-B276AC0DCA13}" type="parTrans" cxnId="{5B3F7EED-0A21-41DB-87E7-3E0A68DD2460}">
      <dgm:prSet/>
      <dgm:spPr/>
      <dgm:t>
        <a:bodyPr/>
        <a:lstStyle/>
        <a:p>
          <a:endParaRPr lang="ru-RU"/>
        </a:p>
      </dgm:t>
    </dgm:pt>
    <dgm:pt modelId="{D97FCF58-6C4D-42A7-B2C7-B2A394E8B505}" type="sibTrans" cxnId="{5B3F7EED-0A21-41DB-87E7-3E0A68DD2460}">
      <dgm:prSet/>
      <dgm:spPr/>
      <dgm:t>
        <a:bodyPr/>
        <a:lstStyle/>
        <a:p>
          <a:endParaRPr lang="ru-RU"/>
        </a:p>
      </dgm:t>
    </dgm:pt>
    <dgm:pt modelId="{269092CB-B377-4519-9E68-52639910F17F}">
      <dgm:prSet phldrT="[Текст]" custT="1"/>
      <dgm:spPr/>
      <dgm:t>
        <a:bodyPr/>
        <a:lstStyle/>
        <a:p>
          <a:r>
            <a:rPr lang="ru-RU" sz="1600" dirty="0" err="1"/>
            <a:t>Интериоризация</a:t>
          </a:r>
          <a:r>
            <a:rPr lang="ru-RU" sz="1600" dirty="0"/>
            <a:t> ценности </a:t>
          </a:r>
        </a:p>
      </dgm:t>
    </dgm:pt>
    <dgm:pt modelId="{A7E75B8C-8E48-48B7-8954-ACD7854307F4}" type="parTrans" cxnId="{30722EFC-39FE-4FF0-9848-9F3F314099B9}">
      <dgm:prSet/>
      <dgm:spPr/>
      <dgm:t>
        <a:bodyPr/>
        <a:lstStyle/>
        <a:p>
          <a:endParaRPr lang="ru-RU"/>
        </a:p>
      </dgm:t>
    </dgm:pt>
    <dgm:pt modelId="{F032D482-1EED-459F-A2A5-AB3B35896D64}" type="sibTrans" cxnId="{30722EFC-39FE-4FF0-9848-9F3F314099B9}">
      <dgm:prSet/>
      <dgm:spPr/>
      <dgm:t>
        <a:bodyPr/>
        <a:lstStyle/>
        <a:p>
          <a:endParaRPr lang="ru-RU"/>
        </a:p>
      </dgm:t>
    </dgm:pt>
    <dgm:pt modelId="{9D3D621E-8A1E-4AA4-9638-3EA4D03BABDF}">
      <dgm:prSet phldrT="[Текст]" custT="1"/>
      <dgm:spPr/>
      <dgm:t>
        <a:bodyPr/>
        <a:lstStyle/>
        <a:p>
          <a:r>
            <a:rPr lang="ru-RU" sz="1600" dirty="0"/>
            <a:t>Отстаивание ценности</a:t>
          </a:r>
        </a:p>
      </dgm:t>
    </dgm:pt>
    <dgm:pt modelId="{EC943A9A-3120-494A-89FE-543BC3705489}" type="parTrans" cxnId="{F96F0DB1-41FB-4E5A-ADDC-E16DCFC8287B}">
      <dgm:prSet/>
      <dgm:spPr/>
      <dgm:t>
        <a:bodyPr/>
        <a:lstStyle/>
        <a:p>
          <a:endParaRPr lang="ru-RU"/>
        </a:p>
      </dgm:t>
    </dgm:pt>
    <dgm:pt modelId="{19B83CF8-A039-4835-889E-0990ABAF8843}" type="sibTrans" cxnId="{F96F0DB1-41FB-4E5A-ADDC-E16DCFC8287B}">
      <dgm:prSet/>
      <dgm:spPr/>
      <dgm:t>
        <a:bodyPr/>
        <a:lstStyle/>
        <a:p>
          <a:endParaRPr lang="ru-RU"/>
        </a:p>
      </dgm:t>
    </dgm:pt>
    <dgm:pt modelId="{6E5ECE4B-EC6D-47E1-AE2E-95C2B9E5AD7A}" type="pres">
      <dgm:prSet presAssocID="{63C66D11-A722-4C72-990A-431BC334324D}" presName="arrowDiagram" presStyleCnt="0">
        <dgm:presLayoutVars>
          <dgm:chMax val="5"/>
          <dgm:dir/>
          <dgm:resizeHandles val="exact"/>
        </dgm:presLayoutVars>
      </dgm:prSet>
      <dgm:spPr/>
    </dgm:pt>
    <dgm:pt modelId="{51F1B17F-F101-48BA-A849-0C531ACD5419}" type="pres">
      <dgm:prSet presAssocID="{63C66D11-A722-4C72-990A-431BC334324D}" presName="arrow" presStyleLbl="bgShp" presStyleIdx="0" presStyleCn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  <dgm:pt modelId="{F2326328-2826-49A8-877C-60C6C0279EC9}" type="pres">
      <dgm:prSet presAssocID="{63C66D11-A722-4C72-990A-431BC334324D}" presName="arrowDiagram3" presStyleCnt="0"/>
      <dgm:spPr/>
    </dgm:pt>
    <dgm:pt modelId="{EED6F2FC-6E24-4EB9-B5CE-6746BADCC604}" type="pres">
      <dgm:prSet presAssocID="{337C7FC1-2CD2-4F0B-A0BF-B8248F9B70C2}" presName="bullet3a" presStyleLbl="node1" presStyleIdx="0" presStyleCnt="3"/>
      <dgm:spPr/>
    </dgm:pt>
    <dgm:pt modelId="{E2DD1D54-6516-4631-9AEA-B14A52A680E4}" type="pres">
      <dgm:prSet presAssocID="{337C7FC1-2CD2-4F0B-A0BF-B8248F9B70C2}" presName="textBox3a" presStyleLbl="revTx" presStyleIdx="0" presStyleCnt="3" custScaleX="130945">
        <dgm:presLayoutVars>
          <dgm:bulletEnabled val="1"/>
        </dgm:presLayoutVars>
      </dgm:prSet>
      <dgm:spPr/>
    </dgm:pt>
    <dgm:pt modelId="{F62EE2A7-1DEC-4AB2-88FA-8A88C95730EB}" type="pres">
      <dgm:prSet presAssocID="{269092CB-B377-4519-9E68-52639910F17F}" presName="bullet3b" presStyleLbl="node1" presStyleIdx="1" presStyleCnt="3"/>
      <dgm:spPr/>
    </dgm:pt>
    <dgm:pt modelId="{ED30997B-940B-4130-8EC7-8D8BCE52BBAB}" type="pres">
      <dgm:prSet presAssocID="{269092CB-B377-4519-9E68-52639910F17F}" presName="textBox3b" presStyleLbl="revTx" presStyleIdx="1" presStyleCnt="3" custScaleX="120366" custScaleY="73646">
        <dgm:presLayoutVars>
          <dgm:bulletEnabled val="1"/>
        </dgm:presLayoutVars>
      </dgm:prSet>
      <dgm:spPr/>
    </dgm:pt>
    <dgm:pt modelId="{A8470FEF-9FF3-4885-9693-990336E9C712}" type="pres">
      <dgm:prSet presAssocID="{9D3D621E-8A1E-4AA4-9638-3EA4D03BABDF}" presName="bullet3c" presStyleLbl="node1" presStyleIdx="2" presStyleCnt="3"/>
      <dgm:spPr/>
    </dgm:pt>
    <dgm:pt modelId="{4CAF2AE5-4751-445D-9164-B9789F127337}" type="pres">
      <dgm:prSet presAssocID="{9D3D621E-8A1E-4AA4-9638-3EA4D03BABDF}" presName="textBox3c" presStyleLbl="revTx" presStyleIdx="2" presStyleCnt="3" custScaleX="143488" custScaleY="68756">
        <dgm:presLayoutVars>
          <dgm:bulletEnabled val="1"/>
        </dgm:presLayoutVars>
      </dgm:prSet>
      <dgm:spPr/>
    </dgm:pt>
  </dgm:ptLst>
  <dgm:cxnLst>
    <dgm:cxn modelId="{BF0B2685-B4B2-4A80-A373-3C9A34F3DF3D}" type="presOf" srcId="{63C66D11-A722-4C72-990A-431BC334324D}" destId="{6E5ECE4B-EC6D-47E1-AE2E-95C2B9E5AD7A}" srcOrd="0" destOrd="0" presId="urn:microsoft.com/office/officeart/2005/8/layout/arrow2"/>
    <dgm:cxn modelId="{3EF5B890-5BFB-4772-9F5E-EB0F4F52710A}" type="presOf" srcId="{269092CB-B377-4519-9E68-52639910F17F}" destId="{ED30997B-940B-4130-8EC7-8D8BCE52BBAB}" srcOrd="0" destOrd="0" presId="urn:microsoft.com/office/officeart/2005/8/layout/arrow2"/>
    <dgm:cxn modelId="{F96F0DB1-41FB-4E5A-ADDC-E16DCFC8287B}" srcId="{63C66D11-A722-4C72-990A-431BC334324D}" destId="{9D3D621E-8A1E-4AA4-9638-3EA4D03BABDF}" srcOrd="2" destOrd="0" parTransId="{EC943A9A-3120-494A-89FE-543BC3705489}" sibTransId="{19B83CF8-A039-4835-889E-0990ABAF8843}"/>
    <dgm:cxn modelId="{5B3F7EED-0A21-41DB-87E7-3E0A68DD2460}" srcId="{63C66D11-A722-4C72-990A-431BC334324D}" destId="{337C7FC1-2CD2-4F0B-A0BF-B8248F9B70C2}" srcOrd="0" destOrd="0" parTransId="{75C47FC4-4C99-466A-87DD-B276AC0DCA13}" sibTransId="{D97FCF58-6C4D-42A7-B2C7-B2A394E8B505}"/>
    <dgm:cxn modelId="{E2D6EAED-C0FD-4A91-BEB7-5DCCF2694582}" type="presOf" srcId="{337C7FC1-2CD2-4F0B-A0BF-B8248F9B70C2}" destId="{E2DD1D54-6516-4631-9AEA-B14A52A680E4}" srcOrd="0" destOrd="0" presId="urn:microsoft.com/office/officeart/2005/8/layout/arrow2"/>
    <dgm:cxn modelId="{F9B35EF4-F7B6-4764-A819-A382D6ABF538}" type="presOf" srcId="{9D3D621E-8A1E-4AA4-9638-3EA4D03BABDF}" destId="{4CAF2AE5-4751-445D-9164-B9789F127337}" srcOrd="0" destOrd="0" presId="urn:microsoft.com/office/officeart/2005/8/layout/arrow2"/>
    <dgm:cxn modelId="{30722EFC-39FE-4FF0-9848-9F3F314099B9}" srcId="{63C66D11-A722-4C72-990A-431BC334324D}" destId="{269092CB-B377-4519-9E68-52639910F17F}" srcOrd="1" destOrd="0" parTransId="{A7E75B8C-8E48-48B7-8954-ACD7854307F4}" sibTransId="{F032D482-1EED-459F-A2A5-AB3B35896D64}"/>
    <dgm:cxn modelId="{9F23B5CE-7DFD-4107-BF57-CF6508393836}" type="presParOf" srcId="{6E5ECE4B-EC6D-47E1-AE2E-95C2B9E5AD7A}" destId="{51F1B17F-F101-48BA-A849-0C531ACD5419}" srcOrd="0" destOrd="0" presId="urn:microsoft.com/office/officeart/2005/8/layout/arrow2"/>
    <dgm:cxn modelId="{17DE254A-C0E8-489E-9221-B75BDF9433A0}" type="presParOf" srcId="{6E5ECE4B-EC6D-47E1-AE2E-95C2B9E5AD7A}" destId="{F2326328-2826-49A8-877C-60C6C0279EC9}" srcOrd="1" destOrd="0" presId="urn:microsoft.com/office/officeart/2005/8/layout/arrow2"/>
    <dgm:cxn modelId="{C3A675BF-7A83-4A62-8C66-0B131314783A}" type="presParOf" srcId="{F2326328-2826-49A8-877C-60C6C0279EC9}" destId="{EED6F2FC-6E24-4EB9-B5CE-6746BADCC604}" srcOrd="0" destOrd="0" presId="urn:microsoft.com/office/officeart/2005/8/layout/arrow2"/>
    <dgm:cxn modelId="{FA1F0D67-C997-4B75-817A-4F2A59CCB15A}" type="presParOf" srcId="{F2326328-2826-49A8-877C-60C6C0279EC9}" destId="{E2DD1D54-6516-4631-9AEA-B14A52A680E4}" srcOrd="1" destOrd="0" presId="urn:microsoft.com/office/officeart/2005/8/layout/arrow2"/>
    <dgm:cxn modelId="{14913946-5591-45A3-A457-FF90C3BE0E07}" type="presParOf" srcId="{F2326328-2826-49A8-877C-60C6C0279EC9}" destId="{F62EE2A7-1DEC-4AB2-88FA-8A88C95730EB}" srcOrd="2" destOrd="0" presId="urn:microsoft.com/office/officeart/2005/8/layout/arrow2"/>
    <dgm:cxn modelId="{750CCEC6-CD4C-46CA-9051-8BD061E024DE}" type="presParOf" srcId="{F2326328-2826-49A8-877C-60C6C0279EC9}" destId="{ED30997B-940B-4130-8EC7-8D8BCE52BBAB}" srcOrd="3" destOrd="0" presId="urn:microsoft.com/office/officeart/2005/8/layout/arrow2"/>
    <dgm:cxn modelId="{E3180A15-2B3F-4F4F-886B-A4A4F3CD8803}" type="presParOf" srcId="{F2326328-2826-49A8-877C-60C6C0279EC9}" destId="{A8470FEF-9FF3-4885-9693-990336E9C712}" srcOrd="4" destOrd="0" presId="urn:microsoft.com/office/officeart/2005/8/layout/arrow2"/>
    <dgm:cxn modelId="{59D2CF60-BD7F-4011-911E-A396E02C5723}" type="presParOf" srcId="{F2326328-2826-49A8-877C-60C6C0279EC9}" destId="{4CAF2AE5-4751-445D-9164-B9789F127337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0A947-4EA9-41B4-AFE3-B97F4B1E3B1F}">
      <dsp:nvSpPr>
        <dsp:cNvPr id="0" name=""/>
        <dsp:cNvSpPr/>
      </dsp:nvSpPr>
      <dsp:spPr>
        <a:xfrm>
          <a:off x="0" y="1000919"/>
          <a:ext cx="4038600" cy="252412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0483D9A1-0865-4959-9C15-F91D2DFC5107}">
      <dsp:nvSpPr>
        <dsp:cNvPr id="0" name=""/>
        <dsp:cNvSpPr/>
      </dsp:nvSpPr>
      <dsp:spPr>
        <a:xfrm>
          <a:off x="512902" y="2743070"/>
          <a:ext cx="105003" cy="1050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29D4B-6BD7-4B70-A4CC-27E754F71A3A}">
      <dsp:nvSpPr>
        <dsp:cNvPr id="0" name=""/>
        <dsp:cNvSpPr/>
      </dsp:nvSpPr>
      <dsp:spPr>
        <a:xfrm>
          <a:off x="565404" y="2795571"/>
          <a:ext cx="940993" cy="729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639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мотив</a:t>
          </a:r>
        </a:p>
      </dsp:txBody>
      <dsp:txXfrm>
        <a:off x="565404" y="2795571"/>
        <a:ext cx="940993" cy="729472"/>
      </dsp:txXfrm>
    </dsp:sp>
    <dsp:sp modelId="{D252D14E-3ADD-4638-9869-7D07937895A9}">
      <dsp:nvSpPr>
        <dsp:cNvPr id="0" name=""/>
        <dsp:cNvSpPr/>
      </dsp:nvSpPr>
      <dsp:spPr>
        <a:xfrm>
          <a:off x="1439760" y="2057012"/>
          <a:ext cx="189814" cy="189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BE8703-A8BD-4AF6-869A-19E0A018C854}">
      <dsp:nvSpPr>
        <dsp:cNvPr id="0" name=""/>
        <dsp:cNvSpPr/>
      </dsp:nvSpPr>
      <dsp:spPr>
        <a:xfrm>
          <a:off x="1843708" y="2409840"/>
          <a:ext cx="1190973" cy="931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579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действие</a:t>
          </a:r>
        </a:p>
      </dsp:txBody>
      <dsp:txXfrm>
        <a:off x="1843708" y="2409840"/>
        <a:ext cx="1190973" cy="931129"/>
      </dsp:txXfrm>
    </dsp:sp>
    <dsp:sp modelId="{5D5615E4-EFBF-4F93-8BFD-9A8D3C61700F}">
      <dsp:nvSpPr>
        <dsp:cNvPr id="0" name=""/>
        <dsp:cNvSpPr/>
      </dsp:nvSpPr>
      <dsp:spPr>
        <a:xfrm>
          <a:off x="2554414" y="1639522"/>
          <a:ext cx="262509" cy="2625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F29E1-9CDF-4921-A6F9-E8B6841F3639}">
      <dsp:nvSpPr>
        <dsp:cNvPr id="0" name=""/>
        <dsp:cNvSpPr/>
      </dsp:nvSpPr>
      <dsp:spPr>
        <a:xfrm>
          <a:off x="3069336" y="1932450"/>
          <a:ext cx="969264" cy="1754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098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результат</a:t>
          </a:r>
        </a:p>
      </dsp:txBody>
      <dsp:txXfrm>
        <a:off x="3069336" y="1932450"/>
        <a:ext cx="969264" cy="1754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1B17F-F101-48BA-A849-0C531ACD5419}">
      <dsp:nvSpPr>
        <dsp:cNvPr id="0" name=""/>
        <dsp:cNvSpPr/>
      </dsp:nvSpPr>
      <dsp:spPr>
        <a:xfrm>
          <a:off x="0" y="1151827"/>
          <a:ext cx="3394720" cy="21217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EED6F2FC-6E24-4EB9-B5CE-6746BADCC604}">
      <dsp:nvSpPr>
        <dsp:cNvPr id="0" name=""/>
        <dsp:cNvSpPr/>
      </dsp:nvSpPr>
      <dsp:spPr>
        <a:xfrm>
          <a:off x="431129" y="2616224"/>
          <a:ext cx="88262" cy="882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DD1D54-6516-4631-9AEA-B14A52A680E4}">
      <dsp:nvSpPr>
        <dsp:cNvPr id="0" name=""/>
        <dsp:cNvSpPr/>
      </dsp:nvSpPr>
      <dsp:spPr>
        <a:xfrm>
          <a:off x="352878" y="2660356"/>
          <a:ext cx="1035735" cy="613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769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отражение</a:t>
          </a:r>
        </a:p>
      </dsp:txBody>
      <dsp:txXfrm>
        <a:off x="352878" y="2660356"/>
        <a:ext cx="1035735" cy="613171"/>
      </dsp:txXfrm>
    </dsp:sp>
    <dsp:sp modelId="{F62EE2A7-1DEC-4AB2-88FA-8A88C95730EB}">
      <dsp:nvSpPr>
        <dsp:cNvPr id="0" name=""/>
        <dsp:cNvSpPr/>
      </dsp:nvSpPr>
      <dsp:spPr>
        <a:xfrm>
          <a:off x="1210217" y="2039546"/>
          <a:ext cx="159551" cy="1595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0997B-940B-4130-8EC7-8D8BCE52BBAB}">
      <dsp:nvSpPr>
        <dsp:cNvPr id="0" name=""/>
        <dsp:cNvSpPr/>
      </dsp:nvSpPr>
      <dsp:spPr>
        <a:xfrm>
          <a:off x="1207029" y="2271412"/>
          <a:ext cx="980661" cy="850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43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Интериоризация</a:t>
          </a:r>
          <a:r>
            <a:rPr lang="ru-RU" sz="1600" kern="1200" dirty="0"/>
            <a:t> ценности </a:t>
          </a:r>
        </a:p>
      </dsp:txBody>
      <dsp:txXfrm>
        <a:off x="1207029" y="2271412"/>
        <a:ext cx="980661" cy="850025"/>
      </dsp:txXfrm>
    </dsp:sp>
    <dsp:sp modelId="{A8470FEF-9FF3-4885-9693-990336E9C712}">
      <dsp:nvSpPr>
        <dsp:cNvPr id="0" name=""/>
        <dsp:cNvSpPr/>
      </dsp:nvSpPr>
      <dsp:spPr>
        <a:xfrm>
          <a:off x="2147160" y="1688617"/>
          <a:ext cx="220656" cy="2206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F2AE5-4751-445D-9164-B9789F127337}">
      <dsp:nvSpPr>
        <dsp:cNvPr id="0" name=""/>
        <dsp:cNvSpPr/>
      </dsp:nvSpPr>
      <dsp:spPr>
        <a:xfrm>
          <a:off x="2080333" y="2029305"/>
          <a:ext cx="1169043" cy="1013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21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Отстаивание ценности</a:t>
          </a:r>
        </a:p>
      </dsp:txBody>
      <dsp:txXfrm>
        <a:off x="2080333" y="2029305"/>
        <a:ext cx="1169043" cy="1013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211144" cy="2376264"/>
          </a:xfrm>
        </p:spPr>
        <p:txBody>
          <a:bodyPr>
            <a:noAutofit/>
          </a:bodyPr>
          <a:lstStyle/>
          <a:p>
            <a:r>
              <a:rPr lang="ru-RU" sz="3600" b="1" dirty="0"/>
              <a:t>Аксиологические основы   социально-педагогического сопровождения образования иностранных граждан в России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8075" y="4437112"/>
            <a:ext cx="1296144" cy="140101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99792" y="3645024"/>
            <a:ext cx="5688632" cy="248113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dirty="0"/>
              <a:t>Лаврентьева Зоя Ивановна,</a:t>
            </a:r>
          </a:p>
          <a:p>
            <a:pPr marL="0" indent="0" algn="r">
              <a:buNone/>
            </a:pPr>
            <a:r>
              <a:rPr lang="ru-RU" sz="2400" dirty="0"/>
              <a:t> доктор педагогических наук, профессор кафедры педагогики и психологии института истории, гуманитарного и социального образования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4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18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211144" cy="2376264"/>
          </a:xfrm>
        </p:spPr>
        <p:txBody>
          <a:bodyPr>
            <a:noAutofit/>
          </a:bodyPr>
          <a:lstStyle/>
          <a:p>
            <a:r>
              <a:rPr lang="ru-RU" sz="3600" b="1" dirty="0"/>
              <a:t>Аксиологические основы   социально-педагогического сопровождения образования иностранных граждан в России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8075" y="4437112"/>
            <a:ext cx="1296144" cy="140101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99792" y="3645024"/>
            <a:ext cx="5688632" cy="248113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dirty="0"/>
              <a:t>Лаврентьева Зоя Ивановна,</a:t>
            </a:r>
          </a:p>
          <a:p>
            <a:pPr marL="0" indent="0" algn="r">
              <a:buNone/>
            </a:pPr>
            <a:r>
              <a:rPr lang="ru-RU" sz="2400" dirty="0"/>
              <a:t> доктор педагогических наук, профессор кафедры педагогики и психологии института истории, гуманитарного и социального образования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4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962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499176" cy="2304256"/>
          </a:xfrm>
        </p:spPr>
        <p:txBody>
          <a:bodyPr>
            <a:noAutofit/>
          </a:bodyPr>
          <a:lstStyle/>
          <a:p>
            <a:r>
              <a:rPr lang="ru-RU" sz="3200" dirty="0"/>
              <a:t>Об утверждении Основ государственной политики по сохранению и укреплению традиционных российских духовно-нравственных ценностей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564904"/>
            <a:ext cx="4172272" cy="356125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20071" y="2708920"/>
            <a:ext cx="3380345" cy="12035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патриотизм, гражданственность, служение Отечеству и ответственность за его судьбу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3573016"/>
            <a:ext cx="45719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75655" y="4941168"/>
            <a:ext cx="2304257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высокие нравственные идеалы</a:t>
            </a:r>
          </a:p>
          <a:p>
            <a:pPr algn="ctr"/>
            <a:r>
              <a:rPr lang="ru-RU" dirty="0"/>
              <a:t>приоритет духовного над материальным, гуманизм, милосердие, справедливость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25831" y="4293096"/>
            <a:ext cx="2974586" cy="1527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историческая память и преемственность поколений, единство народов России.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75655" y="2708920"/>
            <a:ext cx="1728193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жизнь, достоинство, права и свободы человека,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91880" y="2708921"/>
            <a:ext cx="1512168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крепкая семья, созидательный труд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79912" y="4077072"/>
            <a:ext cx="4571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779912" y="4293096"/>
            <a:ext cx="1728192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коллективизм</a:t>
            </a:r>
          </a:p>
          <a:p>
            <a:pPr algn="ctr"/>
            <a:r>
              <a:rPr lang="ru-RU" dirty="0"/>
              <a:t>взаимопомощь и взаимоуважение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" y="-15974"/>
            <a:ext cx="13414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519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Теоретические основы аксиологического подхода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436" y="1916832"/>
            <a:ext cx="3374580" cy="4209331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диалоговый стиль общения и развитие рефлексивных особенностей учащихся</a:t>
            </a:r>
          </a:p>
          <a:p>
            <a:r>
              <a:rPr lang="ru-RU" dirty="0"/>
              <a:t>снимает противоречие между обобщенными и принятыми личностью ценностей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8064" y="1988840"/>
            <a:ext cx="3538736" cy="413732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процесс обмена знанием, носящего смысловую нагрузку.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4149080"/>
            <a:ext cx="4176464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Говоря словами Г. </a:t>
            </a:r>
            <a:r>
              <a:rPr lang="ru-RU" sz="2800" dirty="0" err="1"/>
              <a:t>Олпорта</a:t>
            </a:r>
            <a:r>
              <a:rPr lang="ru-RU" sz="2800" dirty="0"/>
              <a:t>, информация переходит из «категории знания» в «категорию значимости».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" y="22299"/>
            <a:ext cx="13414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337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139136" cy="1084982"/>
          </a:xfrm>
        </p:spPr>
        <p:txBody>
          <a:bodyPr>
            <a:normAutofit fontScale="90000"/>
          </a:bodyPr>
          <a:lstStyle/>
          <a:p>
            <a:r>
              <a:rPr lang="ru-RU" dirty="0"/>
              <a:t>Логика организации процесса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23063720"/>
              </p:ext>
            </p:extLst>
          </p:nvPr>
        </p:nvGraphicFramePr>
        <p:xfrm>
          <a:off x="1253480" y="16288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64649258"/>
              </p:ext>
            </p:extLst>
          </p:nvPr>
        </p:nvGraphicFramePr>
        <p:xfrm>
          <a:off x="5292080" y="1291896"/>
          <a:ext cx="3394720" cy="442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47664" y="5301753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Деятельностный</a:t>
            </a:r>
            <a:r>
              <a:rPr lang="ru-RU" sz="2400" dirty="0"/>
              <a:t> подход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2080" y="5301753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Аксиологический подход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10"/>
            <a:ext cx="13414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245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994122"/>
          </a:xfrm>
        </p:spPr>
        <p:txBody>
          <a:bodyPr/>
          <a:lstStyle/>
          <a:p>
            <a:r>
              <a:rPr lang="ru-RU" dirty="0"/>
              <a:t>Проблемы поведения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162" y="1412776"/>
            <a:ext cx="7539333" cy="504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5" y="0"/>
            <a:ext cx="13414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157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 ценностей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2080" y="1844824"/>
            <a:ext cx="3394720" cy="4281339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dirty="0"/>
              <a:t>Жизнерадостность</a:t>
            </a:r>
          </a:p>
          <a:p>
            <a:r>
              <a:rPr lang="ru-RU" dirty="0"/>
              <a:t>Высокие запросы</a:t>
            </a:r>
          </a:p>
          <a:p>
            <a:r>
              <a:rPr lang="ru-RU" dirty="0"/>
              <a:t>Рационализм</a:t>
            </a:r>
          </a:p>
          <a:p>
            <a:r>
              <a:rPr lang="ru-RU" dirty="0"/>
              <a:t>Независимость суждений</a:t>
            </a:r>
          </a:p>
          <a:p>
            <a:r>
              <a:rPr lang="ru-RU" dirty="0"/>
              <a:t>Образованность</a:t>
            </a:r>
          </a:p>
          <a:p>
            <a:r>
              <a:rPr lang="ru-RU" dirty="0"/>
              <a:t>Ответственность</a:t>
            </a:r>
          </a:p>
          <a:p>
            <a:r>
              <a:rPr lang="ru-RU" dirty="0"/>
              <a:t>Самоконтроль</a:t>
            </a:r>
          </a:p>
          <a:p>
            <a:r>
              <a:rPr lang="ru-RU" dirty="0"/>
              <a:t>Исполнительность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08920"/>
            <a:ext cx="4002758" cy="280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13414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200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437" y="260648"/>
            <a:ext cx="7802563" cy="1368152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ru-RU" dirty="0"/>
              <a:t>Технологии работы с ценностями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Отражение  ценности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- </a:t>
            </a:r>
            <a:br>
              <a:rPr lang="ru-RU" dirty="0">
                <a:solidFill>
                  <a:schemeClr val="accent1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1700808"/>
            <a:ext cx="3528392" cy="44253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- </a:t>
            </a:r>
            <a:r>
              <a:rPr lang="ru-RU" i="1" dirty="0"/>
              <a:t>в произведениях </a:t>
            </a:r>
            <a:r>
              <a:rPr lang="ru-RU" dirty="0"/>
              <a:t>(песни, сказки, притчи, рисунки, видеосюжеты)</a:t>
            </a:r>
          </a:p>
          <a:p>
            <a:pPr>
              <a:buFontTx/>
              <a:buChar char="-"/>
            </a:pPr>
            <a:r>
              <a:rPr lang="ru-RU" i="1" dirty="0"/>
              <a:t>высказываниях</a:t>
            </a:r>
          </a:p>
          <a:p>
            <a:pPr marL="0" indent="0">
              <a:buNone/>
            </a:pPr>
            <a:r>
              <a:rPr lang="ru-RU" dirty="0"/>
              <a:t>(разговоры о важном, диспуты, блоги)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i="1" dirty="0"/>
              <a:t>проектах </a:t>
            </a:r>
            <a:r>
              <a:rPr lang="ru-RU" dirty="0"/>
              <a:t>(коллективные, семейные, личностные)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6056" y="1628800"/>
            <a:ext cx="3610744" cy="228307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40"/>
            <a:ext cx="13414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149080"/>
            <a:ext cx="4637311" cy="260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078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848872" cy="1584176"/>
          </a:xfrm>
        </p:spPr>
        <p:txBody>
          <a:bodyPr>
            <a:normAutofit fontScale="90000"/>
          </a:bodyPr>
          <a:lstStyle/>
          <a:p>
            <a:r>
              <a:rPr lang="ru-RU" dirty="0"/>
              <a:t>Технологии работы с ценностями</a:t>
            </a:r>
            <a:br>
              <a:rPr lang="ru-RU" dirty="0"/>
            </a:br>
            <a:r>
              <a:rPr lang="ru-RU" dirty="0">
                <a:solidFill>
                  <a:srgbClr val="0070C0"/>
                </a:solidFill>
              </a:rPr>
              <a:t>Принятие (</a:t>
            </a:r>
            <a:r>
              <a:rPr lang="ru-RU" dirty="0" err="1">
                <a:solidFill>
                  <a:srgbClr val="0070C0"/>
                </a:solidFill>
              </a:rPr>
              <a:t>интериоризация</a:t>
            </a:r>
            <a:r>
              <a:rPr lang="ru-RU" dirty="0">
                <a:solidFill>
                  <a:srgbClr val="0070C0"/>
                </a:solidFill>
              </a:rPr>
              <a:t>) ценности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75656" y="2204864"/>
            <a:ext cx="4032448" cy="39212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</a:p>
          <a:p>
            <a:r>
              <a:rPr lang="ru-RU" dirty="0"/>
              <a:t>- </a:t>
            </a:r>
            <a:r>
              <a:rPr lang="ru-RU" i="1" dirty="0"/>
              <a:t>во внешнем поведении</a:t>
            </a:r>
          </a:p>
          <a:p>
            <a:r>
              <a:rPr lang="ru-RU" dirty="0"/>
              <a:t>(театральные постановки, социальные контакты)</a:t>
            </a:r>
          </a:p>
          <a:p>
            <a:r>
              <a:rPr lang="ru-RU" dirty="0"/>
              <a:t>- </a:t>
            </a:r>
            <a:r>
              <a:rPr lang="ru-RU" i="1" dirty="0"/>
              <a:t>в отношении к себе и другим людям </a:t>
            </a:r>
            <a:r>
              <a:rPr lang="ru-RU" dirty="0"/>
              <a:t>(рефлексивный дневник, коллективные обсуждения, детское телевидение)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08104" y="4006769"/>
            <a:ext cx="3178175" cy="211939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63"/>
            <a:ext cx="13414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05553"/>
            <a:ext cx="2685702" cy="168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891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6865" y="260648"/>
            <a:ext cx="7556303" cy="1287016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ru-RU" dirty="0"/>
              <a:t>Технологии работы с ценностями </a:t>
            </a:r>
            <a:r>
              <a:rPr lang="ru-RU" dirty="0">
                <a:solidFill>
                  <a:srgbClr val="0070C0"/>
                </a:solidFill>
              </a:rPr>
              <a:t>Отстаивание ценности</a:t>
            </a:r>
            <a:br>
              <a:rPr lang="ru-RU" dirty="0"/>
            </a:br>
            <a:r>
              <a:rPr lang="ru-RU" dirty="0"/>
              <a:t>- 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78885" y="1559984"/>
            <a:ext cx="2803525" cy="1869016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i="1" dirty="0"/>
              <a:t>публичные выступления </a:t>
            </a:r>
            <a:r>
              <a:rPr lang="ru-RU" dirty="0"/>
              <a:t>(с национальными традициями; чтение стихов русских поэтов на родном языке; семейный блог)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i="1" dirty="0"/>
              <a:t>ценностная активность </a:t>
            </a:r>
            <a:r>
              <a:rPr lang="ru-RU" dirty="0"/>
              <a:t>(</a:t>
            </a:r>
            <a:r>
              <a:rPr lang="ru-RU" dirty="0" err="1"/>
              <a:t>волонтерство</a:t>
            </a:r>
            <a:r>
              <a:rPr lang="ru-RU" dirty="0"/>
              <a:t>, участие в общественных движениях, презентация семьи)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8" y="0"/>
            <a:ext cx="13414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069" y="3717032"/>
            <a:ext cx="3365236" cy="282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80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331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Аксиологические основы   социально-педагогического сопровождения образования иностранных граждан в России</vt:lpstr>
      <vt:lpstr>Об утверждении Основ государственной политики по сохранению и укреплению традиционных российских духовно-нравственных ценностей </vt:lpstr>
      <vt:lpstr>Теоретические основы аксиологического подхода</vt:lpstr>
      <vt:lpstr>Логика организации процесса</vt:lpstr>
      <vt:lpstr>Проблемы поведения</vt:lpstr>
      <vt:lpstr>Проблемы ценностей </vt:lpstr>
      <vt:lpstr>  Технологии работы с ценностями Отражение  ценности -  </vt:lpstr>
      <vt:lpstr>Технологии работы с ценностями Принятие (интериоризация) ценности</vt:lpstr>
      <vt:lpstr>  Технологии работы с ценностями Отстаивание ценности -  </vt:lpstr>
      <vt:lpstr>Аксиологические основы   социально-педагогического сопровождения образования иностранных граждан в России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410-2</dc:creator>
  <cp:lastModifiedBy>User</cp:lastModifiedBy>
  <cp:revision>13</cp:revision>
  <dcterms:created xsi:type="dcterms:W3CDTF">2024-09-24T07:43:25Z</dcterms:created>
  <dcterms:modified xsi:type="dcterms:W3CDTF">2024-10-14T04:08:36Z</dcterms:modified>
</cp:coreProperties>
</file>