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7" r:id="rId5"/>
    <p:sldId id="258" r:id="rId6"/>
    <p:sldId id="260" r:id="rId7"/>
    <p:sldId id="261" r:id="rId8"/>
    <p:sldId id="262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4117-55AC-4F71-9C9E-3E9C4DA0F44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33C-575E-4888-9634-54600267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76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4117-55AC-4F71-9C9E-3E9C4DA0F44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33C-575E-4888-9634-54600267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4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4117-55AC-4F71-9C9E-3E9C4DA0F44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33C-575E-4888-9634-54600267FCE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8488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4117-55AC-4F71-9C9E-3E9C4DA0F44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33C-575E-4888-9634-54600267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51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4117-55AC-4F71-9C9E-3E9C4DA0F44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33C-575E-4888-9634-54600267FCE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5999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4117-55AC-4F71-9C9E-3E9C4DA0F44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33C-575E-4888-9634-54600267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6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4117-55AC-4F71-9C9E-3E9C4DA0F44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33C-575E-4888-9634-54600267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91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4117-55AC-4F71-9C9E-3E9C4DA0F44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33C-575E-4888-9634-54600267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48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4117-55AC-4F71-9C9E-3E9C4DA0F44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33C-575E-4888-9634-54600267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8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4117-55AC-4F71-9C9E-3E9C4DA0F44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33C-575E-4888-9634-54600267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35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4117-55AC-4F71-9C9E-3E9C4DA0F44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33C-575E-4888-9634-54600267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9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4117-55AC-4F71-9C9E-3E9C4DA0F44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33C-575E-4888-9634-54600267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9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4117-55AC-4F71-9C9E-3E9C4DA0F44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33C-575E-4888-9634-54600267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8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4117-55AC-4F71-9C9E-3E9C4DA0F44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33C-575E-4888-9634-54600267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1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4117-55AC-4F71-9C9E-3E9C4DA0F44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33C-575E-4888-9634-54600267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3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4117-55AC-4F71-9C9E-3E9C4DA0F44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33C-575E-4888-9634-54600267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4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4117-55AC-4F71-9C9E-3E9C4DA0F44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8FE33C-575E-4888-9634-54600267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4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609600"/>
            <a:ext cx="7766936" cy="2410691"/>
          </a:xfrm>
        </p:spPr>
        <p:txBody>
          <a:bodyPr/>
          <a:lstStyle/>
          <a:p>
            <a:r>
              <a:rPr lang="ru-RU" sz="3200" dirty="0" smtClean="0"/>
              <a:t>«Социальные сети как вспомогательное </a:t>
            </a:r>
            <a:r>
              <a:rPr lang="ru-RU" sz="2800" dirty="0" smtClean="0"/>
              <a:t>средство ну уроках русского языка при изучении разделов «Стилистика и культура речи»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Мархелова Екатерина Валерьевна,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учитель русского языка и литературы,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Республика Беларусь, г. Минск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0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Предметная взаимосвязь: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165958"/>
            <a:ext cx="4034270" cy="283305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Уроки русского языка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9" y="3165959"/>
            <a:ext cx="3959080" cy="2833057"/>
          </a:xfrm>
        </p:spPr>
      </p:pic>
    </p:spTree>
    <p:extLst>
      <p:ext uri="{BB962C8B-B14F-4D97-AF65-F5344CB8AC3E}">
        <p14:creationId xmlns:p14="http://schemas.microsoft.com/office/powerpoint/2010/main" val="4969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коммуникации в социальных сетях можно рассматривать как реальный пример на уроках русского языка, начиная с 5 класса, когда учащиеся знакомятся с разделом «Стилистика и культура речи» и впервые сталкиваются с понятиями стилей речи и речевых ситуаций. </a:t>
            </a:r>
          </a:p>
        </p:txBody>
      </p:sp>
    </p:spTree>
    <p:extLst>
      <p:ext uri="{BB962C8B-B14F-4D97-AF65-F5344CB8AC3E}">
        <p14:creationId xmlns:p14="http://schemas.microsoft.com/office/powerpoint/2010/main" val="6817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Сетевое общение = неформальное общение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Наиболее </a:t>
            </a:r>
            <a:r>
              <a:rPr lang="ru-RU" dirty="0"/>
              <a:t>активными пользователями определённых соцсетей являются подростки – учащиеся среднего и старшего возраста. </a:t>
            </a:r>
            <a:endParaRPr lang="ru-RU" dirty="0" smtClean="0"/>
          </a:p>
          <a:p>
            <a:r>
              <a:rPr lang="ru-RU" dirty="0" smtClean="0"/>
              <a:t>Сетевое </a:t>
            </a:r>
            <a:r>
              <a:rPr lang="ru-RU" dirty="0"/>
              <a:t>общение – это, как правило, неформальное общение, и оно предполагает определённые нормы, отличные от норм письменной речи в реальной жизни.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dirty="0" smtClean="0"/>
              <a:t>Стиль </a:t>
            </a:r>
            <a:r>
              <a:rPr lang="ru-RU" dirty="0"/>
              <a:t>интернет-переписок – это </a:t>
            </a:r>
            <a:r>
              <a:rPr lang="ru-RU" dirty="0">
                <a:solidFill>
                  <a:srgbClr val="00B050"/>
                </a:solidFill>
              </a:rPr>
              <a:t>разговорный стиль в неофициальной языковой ситуации</a:t>
            </a:r>
            <a:r>
              <a:rPr lang="ru-RU" dirty="0"/>
              <a:t>, и мы выделили основные языковые особенности сетевого общения.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4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Нормы сетевого общения: сокращение слов и аббревиация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3993237" cy="576262"/>
          </a:xfrm>
        </p:spPr>
        <p:txBody>
          <a:bodyPr/>
          <a:lstStyle/>
          <a:p>
            <a:r>
              <a:rPr lang="ru-RU" sz="1800" dirty="0" smtClean="0"/>
              <a:t>Выброс слогов, создание новых аббревиатур к устойчивым выражениям: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5" y="2967827"/>
            <a:ext cx="4311891" cy="271253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Причина явления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Данная тенденция связана с тем, что в режиме онлайн-общения </a:t>
            </a:r>
            <a:r>
              <a:rPr lang="ru-RU" b="1" i="1" dirty="0">
                <a:solidFill>
                  <a:srgbClr val="00B050"/>
                </a:solidFill>
              </a:rPr>
              <a:t>ответ своему собеседнику нужно дать достаточно быстро, и в </a:t>
            </a:r>
            <a:r>
              <a:rPr lang="ru-RU" b="1" i="1" dirty="0" smtClean="0">
                <a:solidFill>
                  <a:srgbClr val="00B050"/>
                </a:solidFill>
              </a:rPr>
              <a:t>ц</a:t>
            </a:r>
            <a:r>
              <a:rPr lang="ru-RU" b="1" i="1" dirty="0">
                <a:solidFill>
                  <a:srgbClr val="00B050"/>
                </a:solidFill>
              </a:rPr>
              <a:t>елях экономии </a:t>
            </a:r>
            <a:r>
              <a:rPr lang="ru-RU" b="1" i="1" dirty="0" smtClean="0">
                <a:solidFill>
                  <a:srgbClr val="00B050"/>
                </a:solidFill>
              </a:rPr>
              <a:t>времени участники </a:t>
            </a:r>
            <a:r>
              <a:rPr lang="ru-RU" b="1" i="1" dirty="0">
                <a:solidFill>
                  <a:srgbClr val="00B050"/>
                </a:solidFill>
              </a:rPr>
              <a:t>переписки используют подобные </a:t>
            </a:r>
            <a:r>
              <a:rPr lang="ru-RU" b="1" i="1" dirty="0" smtClean="0">
                <a:solidFill>
                  <a:srgbClr val="00B050"/>
                </a:solidFill>
              </a:rPr>
              <a:t>аббревиатуры </a:t>
            </a:r>
            <a:r>
              <a:rPr lang="ru-RU" b="1" i="1" dirty="0">
                <a:solidFill>
                  <a:srgbClr val="00B050"/>
                </a:solidFill>
              </a:rPr>
              <a:t>и сокращения слов</a:t>
            </a:r>
            <a:r>
              <a:rPr lang="ru-RU" i="1" dirty="0">
                <a:solidFill>
                  <a:srgbClr val="00B050"/>
                </a:solidFill>
              </a:rPr>
              <a:t>,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/>
              <a:t>даже тех, которые в дополнительном сокращении не нуждаются</a:t>
            </a:r>
          </a:p>
        </p:txBody>
      </p:sp>
    </p:spTree>
    <p:extLst>
      <p:ext uri="{BB962C8B-B14F-4D97-AF65-F5344CB8AC3E}">
        <p14:creationId xmlns:p14="http://schemas.microsoft.com/office/powerpoint/2010/main" val="18054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синтаксиса и пунктуации: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Отказ от использования точки: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478375"/>
            <a:ext cx="4184650" cy="182212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Причина явления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873034" cy="330411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Пользователи соцсетей </a:t>
            </a:r>
            <a:r>
              <a:rPr lang="ru-RU" b="1" dirty="0" smtClean="0">
                <a:solidFill>
                  <a:srgbClr val="00B050"/>
                </a:solidFill>
              </a:rPr>
              <a:t>редко </a:t>
            </a:r>
            <a:r>
              <a:rPr lang="ru-RU" b="1" dirty="0">
                <a:solidFill>
                  <a:srgbClr val="00B050"/>
                </a:solidFill>
              </a:rPr>
              <a:t>ставят точки </a:t>
            </a:r>
            <a:r>
              <a:rPr lang="ru-RU" b="1" dirty="0"/>
              <a:t>в репликах, </a:t>
            </a:r>
            <a:r>
              <a:rPr lang="ru-RU" b="1" dirty="0">
                <a:solidFill>
                  <a:srgbClr val="00B050"/>
                </a:solidFill>
              </a:rPr>
              <a:t>заменяя их знаком правой скобки, </a:t>
            </a:r>
            <a:r>
              <a:rPr lang="ru-RU" b="1" dirty="0"/>
              <a:t>который </a:t>
            </a:r>
            <a:r>
              <a:rPr lang="ru-RU" b="1" dirty="0">
                <a:solidFill>
                  <a:srgbClr val="00B050"/>
                </a:solidFill>
              </a:rPr>
              <a:t>ассоциируется с улыбкой и указывает на расположенность человека к другому участнику диалога, его хорошее настроение и вовлечённость в процесс коммуникации</a:t>
            </a:r>
            <a:r>
              <a:rPr lang="ru-RU" b="1" dirty="0"/>
              <a:t>. Точка же используется зачастую только как разделяющий знак препинания, если сообщение одного участника диалога состоит из нескольких предложений. </a:t>
            </a:r>
            <a:r>
              <a:rPr lang="ru-RU" b="1" dirty="0" smtClean="0"/>
              <a:t>И </a:t>
            </a:r>
            <a:r>
              <a:rPr lang="ru-RU" b="1" dirty="0"/>
              <a:t>хотя точка придаёт высказываниям нейтральную интонацию, </a:t>
            </a:r>
            <a:r>
              <a:rPr lang="ru-RU" b="1" dirty="0">
                <a:solidFill>
                  <a:srgbClr val="00B050"/>
                </a:solidFill>
              </a:rPr>
              <a:t>участники сетевой переписки воспринимают этот знак препинания как выражение сдержанного недовольства со стороны собеседника или категоричность.</a:t>
            </a:r>
          </a:p>
        </p:txBody>
      </p:sp>
    </p:spTree>
    <p:extLst>
      <p:ext uri="{BB962C8B-B14F-4D97-AF65-F5344CB8AC3E}">
        <p14:creationId xmlns:p14="http://schemas.microsoft.com/office/powerpoint/2010/main" val="16421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Логическое ударение и восклицания – заглавными буквами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Основное – выделяем: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«</a:t>
            </a:r>
            <a:r>
              <a:rPr lang="ru-RU" sz="4000" dirty="0">
                <a:solidFill>
                  <a:srgbClr val="00B050"/>
                </a:solidFill>
              </a:rPr>
              <a:t>Сегодняшний день был </a:t>
            </a:r>
            <a:r>
              <a:rPr lang="ru-RU" sz="4000" b="1" dirty="0">
                <a:solidFill>
                  <a:srgbClr val="00B050"/>
                </a:solidFill>
              </a:rPr>
              <a:t>ОЧЕНЬ </a:t>
            </a:r>
            <a:r>
              <a:rPr lang="ru-RU" sz="4000" dirty="0">
                <a:solidFill>
                  <a:srgbClr val="00B050"/>
                </a:solidFill>
              </a:rPr>
              <a:t>интересный</a:t>
            </a:r>
            <a:r>
              <a:rPr lang="ru-RU" sz="4000" dirty="0" smtClean="0">
                <a:solidFill>
                  <a:srgbClr val="00B050"/>
                </a:solidFill>
              </a:rPr>
              <a:t>». 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Причина явления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При переписке мы, в отличие от живого общения, не видим эмоций своего собеседника, но в соцсетях он может передать их графически</a:t>
            </a:r>
          </a:p>
        </p:txBody>
      </p:sp>
    </p:spTree>
    <p:extLst>
      <p:ext uri="{BB962C8B-B14F-4D97-AF65-F5344CB8AC3E}">
        <p14:creationId xmlns:p14="http://schemas.microsoft.com/office/powerpoint/2010/main" val="10353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Использование англицизмов: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739896"/>
            <a:ext cx="4184650" cy="329908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Причины явления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Некоторые </a:t>
            </a:r>
            <a:r>
              <a:rPr lang="ru-RU" dirty="0"/>
              <a:t>слова-англицизмы не имеют смысловых аналогов в русском языке, ближайшие синонимы не передают точного значения, имеют более узкий или широкий </a:t>
            </a:r>
            <a:r>
              <a:rPr lang="ru-RU" dirty="0" smtClean="0"/>
              <a:t>смысл</a:t>
            </a:r>
          </a:p>
          <a:p>
            <a:r>
              <a:rPr lang="ru-RU" dirty="0" smtClean="0"/>
              <a:t>Интерес к англоязычной культуре в подростковой среде в целом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интернет-переписке: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1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Таким образом, социальные сети – это значительный пласт современной подростковой культуры, и язык социальных сетей – тот пласт современного русского языка, который может использоваться на уроках в школе в рамках изучения разделов стилистики и культуры речи, как наиболее понятный большинству подростков пример. </a:t>
            </a:r>
          </a:p>
        </p:txBody>
      </p:sp>
    </p:spTree>
    <p:extLst>
      <p:ext uri="{BB962C8B-B14F-4D97-AF65-F5344CB8AC3E}">
        <p14:creationId xmlns:p14="http://schemas.microsoft.com/office/powerpoint/2010/main" val="11673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441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«Социальные сети как вспомогательное средство ну уроках русского языка при изучении разделов «Стилистика и культура речи»</vt:lpstr>
      <vt:lpstr>Предметная взаимосвязь:</vt:lpstr>
      <vt:lpstr>Особенности коммуникации в социальных сетях можно рассматривать как реальный пример на уроках русского языка, начиная с 5 класса, когда учащиеся знакомятся с разделом «Стилистика и культура речи» и впервые сталкиваются с понятиями стилей речи и речевых ситуаций. </vt:lpstr>
      <vt:lpstr>Сетевое общение = неформальное общение</vt:lpstr>
      <vt:lpstr>Нормы сетевого общения: сокращение слов и аббревиация</vt:lpstr>
      <vt:lpstr>Особенности синтаксиса и пунктуации:</vt:lpstr>
      <vt:lpstr>Логическое ударение и восклицания – заглавными буквами</vt:lpstr>
      <vt:lpstr>Использование англицизмов:</vt:lpstr>
      <vt:lpstr>Таким образом, социальные сети – это значительный пласт современной подростковой культуры, и язык социальных сетей – тот пласт современного русского языка, который может использоваться на уроках в школе в рамках изучения разделов стилистики и культуры речи, как наиболее понятный большинству подростков пример.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«Социальные сети как вспомогательное средство ну уроках русского языка при изучении разделов «Стилистика и культура речи»</dc:title>
  <dc:creator>USER</dc:creator>
  <cp:lastModifiedBy>USER</cp:lastModifiedBy>
  <cp:revision>6</cp:revision>
  <dcterms:created xsi:type="dcterms:W3CDTF">2024-10-30T12:40:08Z</dcterms:created>
  <dcterms:modified xsi:type="dcterms:W3CDTF">2024-10-30T13:32:41Z</dcterms:modified>
</cp:coreProperties>
</file>