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DDEB79-DA0C-470B-A701-0873D53CA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AE6C5C4-FEE0-468F-9841-E594CC99AA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9823B5-8657-431F-B067-36EFF1A88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ABA222-0DB9-41BE-82C0-A2609ED3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1217A5-51F4-48A4-BBDC-27A44E93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34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AB884D-94E6-43EB-8264-0420A286C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FB263D5-410E-478A-9234-95ABA4462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28D1D0-1010-4C04-9DA5-E82CA5B1E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BC9614-B7F4-480D-ADD9-0CCCF46D9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37D022-5F71-4303-9371-EEEE14C30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76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2679EEB-A433-488C-A36D-355B3B85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6255EA-C414-4DAE-94FD-F41F128CD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3BF4F8-A274-4179-9230-5C3A92B6E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56196B-395B-46AD-9ADD-9638DE90C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B65530-D433-4F26-9FA8-32E92D15D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7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76454C-43A9-46C6-B748-410BF5717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823B9C-787A-4679-8AE3-34BA22A49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352361-0DFB-40B7-AA4B-FF59998D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152231-2319-4A67-968D-059192AB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C68733-ACAC-469C-8332-55DFF690D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41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FA31CE-795D-4948-A09A-322B054AC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57B7D3-4E7D-45EB-86DC-FE2C2AD41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F22FD6-CE65-4422-BA97-5021CEC05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1807E5-1DC4-4CEA-9552-5AB549AE4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E4F713-B5EF-4C3D-8963-45CD5888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0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545D66-1B1F-40C4-911F-AB93CF494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E36A09-3EE7-4486-B8E4-49D5263F92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7F89EA-6544-4743-8AC6-C4D543726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1AFD6D-6171-4823-AE40-DAC64C0F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B62700-436F-4991-A814-989E53ABF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8ACC7D-5FE8-4CFA-A66E-412CCC5E0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28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D1B43-3314-4C03-88E5-1B8E86245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790EE0-20A9-4A5D-A56B-78D9C649B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695D44-FDF3-4482-8AF4-24FDF7CB2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A6C486D-FB10-46E1-9A67-CFBBF3A07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6F78C90-CD69-4587-ADDC-F8FDA897A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6E2C1F6-A23D-4D8D-AEF5-4E0C8025B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A244E69-ABC9-4AC5-B46B-28C546229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C7EF6D9-E499-4B9A-8EA7-9C85A393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74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4D4B88-3A75-4F40-881D-461C2F6AA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569798-54C7-4516-B584-AAD67A64D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68C64CE-F982-4F56-9E98-5092A799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943E76-098C-4509-B74E-42D244E5F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41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9181FA9-C118-4CD0-9AEB-5E82B846E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5972A1-E4A0-45D7-97E2-827143078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568AFE-0D2A-4827-ADBE-2218CA0F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995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74CF84-A2F7-4EE8-B996-F388AB4E0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7C897B-7064-4594-921D-EA5BCBD2B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3B25B2-00CD-43B2-8046-DD2528315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0452E0-10B7-44F0-9EE5-3391B25EB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2049FA8-DF06-4FA6-9953-A743F275A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3D826A-1E17-4F4D-9305-01D66E90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39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1A5F0A-3AF1-400E-8378-4149D58F4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8ACD306-6CF8-4375-9119-CD00E6E1A9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420AEC-2A41-4F21-898E-65B05F5D3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A11C66-E4C1-48EE-9CC7-DF9360723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0C6931-1030-4111-BC10-8F6A31C0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8B5C73-1BA8-4779-A5F7-C138934C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01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DBB7D-21B7-42DC-AF65-B61DE9EB7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7F605B-6CCF-49B3-A082-14C13E0C2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2B6451-271C-48B3-BAF7-ADEB449D68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C9587-1AB3-4C2D-871B-36D6FDA46EBB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74EA48-E012-4CE9-9D7B-4DFD7D6062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251D19-6F50-48B5-A596-87CC5BAD1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C9B74-9E05-4C3F-B638-8DAA72148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22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0553D3-6148-43AD-B6AA-C577364AB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960527" cy="23876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err="1"/>
              <a:t>Лингвоэкологический</a:t>
            </a:r>
            <a:r>
              <a:rPr lang="ru-RU" b="1" dirty="0"/>
              <a:t> дискурс в аспекте исследования языковой культуры личности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8903E1-503D-4592-A96F-F1C9B739B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960528" cy="286587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Медведева Елена Александровна, учитель русского языка и литературы КГУ «Первая гимназия» города Петропавловска Северо-Казахстанской области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endParaRPr lang="ru-RU" sz="1800" dirty="0"/>
          </a:p>
          <a:p>
            <a:r>
              <a:rPr lang="ru-RU" sz="1800" dirty="0"/>
              <a:t>Международный образовательный телемост «Русский язык как средство коммуникации»</a:t>
            </a:r>
          </a:p>
          <a:p>
            <a:r>
              <a:rPr lang="ru-RU" sz="1800" dirty="0"/>
              <a:t>2024 год</a:t>
            </a:r>
          </a:p>
        </p:txBody>
      </p:sp>
    </p:spTree>
    <p:extLst>
      <p:ext uri="{BB962C8B-B14F-4D97-AF65-F5344CB8AC3E}">
        <p14:creationId xmlns:p14="http://schemas.microsoft.com/office/powerpoint/2010/main" val="109239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E3B9DC-2B7F-424B-B891-C5D031380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задачи нашего исследования:</a:t>
            </a:r>
            <a:b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956328-E99C-427C-9178-9B4054ED4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3833" cy="4351338"/>
          </a:xfrm>
        </p:spPr>
        <p:txBody>
          <a:bodyPr/>
          <a:lstStyle/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735C52-F8BF-4FAE-B4D8-8DD92153BB78}"/>
              </a:ext>
            </a:extLst>
          </p:cNvPr>
          <p:cNvSpPr/>
          <p:nvPr/>
        </p:nvSpPr>
        <p:spPr>
          <a:xfrm>
            <a:off x="838200" y="1825625"/>
            <a:ext cx="8305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оценить масштабы языковой катастрофы;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выявить причины, вызвавшие экологические проблемы в языке;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составить макет проекта развития языковой культуры личности.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55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199DE-CCD0-4D76-9C0B-0E6B675C8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Дискурсант</a:t>
            </a:r>
            <a:r>
              <a:rPr lang="ru-RU" b="1" dirty="0"/>
              <a:t>-информатик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2B260F-AA13-4106-B839-AE39DCF32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На мониторе – </a:t>
            </a:r>
            <a:r>
              <a:rPr lang="ru-RU" dirty="0"/>
              <a:t>страница инструкции пользователя видеопроигрывателем, глава из юридического справочника, государственный документ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– Нужен ли специальный стиль, который бы облегчил чтение и восприятие подобных документов, или же целесообразно создать «технический ликбез» для разных слоёв населения?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391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01DE53-95CA-4EBA-8E77-19462A0E6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6984"/>
            <a:ext cx="10830886" cy="610922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Дискурсант-социокультуролог</a:t>
            </a:r>
            <a:r>
              <a:rPr lang="ru-RU" b="1" dirty="0"/>
              <a:t> 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B97B26-84B3-4CB3-8C57-3EC060543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86" y="722445"/>
            <a:ext cx="10881514" cy="5565841"/>
          </a:xfrm>
        </p:spPr>
        <p:txBody>
          <a:bodyPr/>
          <a:lstStyle/>
          <a:p>
            <a:pPr marL="0" indent="0">
              <a:buNone/>
            </a:pPr>
            <a:r>
              <a:rPr lang="ru-RU" i="1" dirty="0"/>
              <a:t>На мониторе –</a:t>
            </a:r>
            <a:r>
              <a:rPr lang="ru-RU" dirty="0"/>
              <a:t> 1-ый видеосюжет из популярной передачи или телесериала, где нередко ненормативные обороты речи заглушаются монотонным звуковым сигналом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01B085A-5C57-458C-95C1-1F59A9F5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310927"/>
              </p:ext>
            </p:extLst>
          </p:nvPr>
        </p:nvGraphicFramePr>
        <p:xfrm>
          <a:off x="904907" y="1937857"/>
          <a:ext cx="9807834" cy="2438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99461">
                  <a:extLst>
                    <a:ext uri="{9D8B030D-6E8A-4147-A177-3AD203B41FA5}">
                      <a16:colId xmlns:a16="http://schemas.microsoft.com/office/drawing/2014/main" val="61708409"/>
                    </a:ext>
                  </a:extLst>
                </a:gridCol>
                <a:gridCol w="5408373">
                  <a:extLst>
                    <a:ext uri="{9D8B030D-6E8A-4147-A177-3AD203B41FA5}">
                      <a16:colId xmlns:a16="http://schemas.microsoft.com/office/drawing/2014/main" val="4130653499"/>
                    </a:ext>
                  </a:extLst>
                </a:gridCol>
              </a:tblGrid>
              <a:tr h="91230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 2-ой видеосюжет – сцена из школьной жизни: учащимся предлагают выразить свои чувства с помощью междометий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                Эмоции                                                                       Реакция учащихся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806877"/>
                  </a:ext>
                </a:extLst>
              </a:tr>
              <a:tr h="304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Удивление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               -</a:t>
                      </a:r>
                      <a:r>
                        <a:rPr lang="en-US" sz="2000" b="0" dirty="0">
                          <a:effectLst/>
                        </a:rPr>
                        <a:t>Oops</a:t>
                      </a:r>
                      <a:r>
                        <a:rPr lang="ru-RU" sz="2000" b="0" dirty="0">
                          <a:effectLst/>
                        </a:rPr>
                        <a:t>! </a:t>
                      </a:r>
                      <a:r>
                        <a:rPr lang="en-US" sz="2000" b="0" dirty="0">
                          <a:effectLst/>
                        </a:rPr>
                        <a:t>Wow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2439507"/>
                  </a:ext>
                </a:extLst>
              </a:tr>
              <a:tr h="304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Радостное приветствие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               -Привет! </a:t>
                      </a:r>
                      <a:r>
                        <a:rPr lang="en-US" sz="2000" b="0" dirty="0">
                          <a:effectLst/>
                        </a:rPr>
                        <a:t>Hi!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92357"/>
                  </a:ext>
                </a:extLst>
              </a:tr>
              <a:tr h="304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Согласие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            -</a:t>
                      </a:r>
                      <a:r>
                        <a:rPr lang="en-US" sz="2000" b="0" dirty="0">
                          <a:effectLst/>
                        </a:rPr>
                        <a:t>Ok </a:t>
                      </a:r>
                      <a:r>
                        <a:rPr lang="ru-RU" sz="2000" b="0" dirty="0">
                          <a:effectLst/>
                        </a:rPr>
                        <a:t>(О</a:t>
                      </a:r>
                      <a:r>
                        <a:rPr lang="en-US" sz="2000" b="0" dirty="0">
                          <a:effectLst/>
                        </a:rPr>
                        <a:t>’</a:t>
                      </a:r>
                      <a:r>
                        <a:rPr lang="ru-RU" sz="2000" b="0" dirty="0" err="1">
                          <a:effectLst/>
                        </a:rPr>
                        <a:t>кей</a:t>
                      </a:r>
                      <a:r>
                        <a:rPr lang="ru-RU" sz="2000" b="0" dirty="0">
                          <a:effectLst/>
                        </a:rPr>
                        <a:t>)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10969"/>
                  </a:ext>
                </a:extLst>
              </a:tr>
              <a:tr h="304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Восторг, бурная радость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                    -</a:t>
                      </a:r>
                      <a:r>
                        <a:rPr lang="en-US" sz="2000" b="0" dirty="0">
                          <a:effectLst/>
                        </a:rPr>
                        <a:t>Yes!</a:t>
                      </a:r>
                      <a:r>
                        <a:rPr lang="ru-RU" sz="2000" b="0" dirty="0">
                          <a:effectLst/>
                        </a:rPr>
                        <a:t> Потрясно! Огонь!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1628801"/>
                  </a:ext>
                </a:extLst>
              </a:tr>
              <a:tr h="304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Прощание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                  -Пока! </a:t>
                      </a:r>
                      <a:r>
                        <a:rPr lang="en-US" sz="2000" b="0" dirty="0">
                          <a:effectLst/>
                        </a:rPr>
                        <a:t>Bye-bye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4627075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A0EE8DC-533B-4915-AFA9-D232E6DD5530}"/>
              </a:ext>
            </a:extLst>
          </p:cNvPr>
          <p:cNvSpPr/>
          <p:nvPr/>
        </p:nvSpPr>
        <p:spPr>
          <a:xfrm>
            <a:off x="1048624" y="4675494"/>
            <a:ext cx="98078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Можно ли научиться хорошо говорить на родном языке, выражать волнующие нас мысли и чувства ясно, доступно, убедительно, если социокультурная среда заражена болезнями общества?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9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4B6B0-A5C5-4F05-B38A-20F56BC2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Дискурсант</a:t>
            </a:r>
            <a:r>
              <a:rPr lang="ru-RU" b="1" dirty="0"/>
              <a:t>-лингвист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0814587-C4E8-42CE-B92B-C162C5617B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326682"/>
              </p:ext>
            </p:extLst>
          </p:nvPr>
        </p:nvGraphicFramePr>
        <p:xfrm>
          <a:off x="838200" y="1249960"/>
          <a:ext cx="10515600" cy="3498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755279661"/>
                    </a:ext>
                  </a:extLst>
                </a:gridCol>
              </a:tblGrid>
              <a:tr h="3498094">
                <a:tc>
                  <a:txBody>
                    <a:bodyPr/>
                    <a:lstStyle/>
                    <a:p>
                      <a:pPr marL="228600" indent="38100" algn="l"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+mn-lt"/>
                        </a:rPr>
                        <a:t>На мониторе: подберите синонимы к словам: имидж, киллер, тинейджер, пиар, мем, троллить</a:t>
                      </a:r>
                    </a:p>
                    <a:p>
                      <a:pPr marL="228600" indent="38100" algn="l">
                        <a:spcAft>
                          <a:spcPts val="0"/>
                        </a:spcAft>
                      </a:pPr>
                      <a:endParaRPr lang="ru-RU" sz="3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228600" marR="0" lvl="0" indent="381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Способна ли иностранная культура нанести серьёзный ущерб нашему сознанию, всегда открытому заимствованиям?</a:t>
                      </a:r>
                      <a:endParaRPr lang="ru-RU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38100"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4044560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81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B21B3-598B-47EA-B1E0-4DB275697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Дискурсант</a:t>
            </a:r>
            <a:r>
              <a:rPr lang="ru-RU" b="1" dirty="0"/>
              <a:t>-литератор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C77100-9690-406C-813F-95F37B2B5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На мониторе </a:t>
            </a:r>
            <a:r>
              <a:rPr lang="ru-RU" dirty="0"/>
              <a:t>– фрагмент текста трилогии А. Нурпеисова «Кровь и пот» и рассказа Л. Толстого «Кавказский пленник»</a:t>
            </a:r>
          </a:p>
          <a:p>
            <a:pPr marL="0" indent="0">
              <a:buNone/>
            </a:pPr>
            <a:r>
              <a:rPr lang="ru-RU" dirty="0"/>
              <a:t>Обратите внимание на речь героев Нурпеисова: и бедный рыбак, и нищий чабан, и богатый торговец говорят одним языком, и даже не говорят, а философствуют.</a:t>
            </a:r>
          </a:p>
          <a:p>
            <a:pPr marL="0" indent="0">
              <a:buNone/>
            </a:pPr>
            <a:r>
              <a:rPr lang="ru-RU" b="1" dirty="0"/>
              <a:t>- Почему нет разницы, ведь чабану – </a:t>
            </a:r>
            <a:r>
              <a:rPr lang="ru-RU" b="1" dirty="0" err="1"/>
              <a:t>чабаново</a:t>
            </a:r>
            <a:r>
              <a:rPr lang="ru-RU" b="1" dirty="0"/>
              <a:t>,  а баю – </a:t>
            </a:r>
            <a:r>
              <a:rPr lang="ru-RU" b="1" dirty="0" err="1"/>
              <a:t>баево</a:t>
            </a:r>
            <a:r>
              <a:rPr lang="ru-RU" b="1" dirty="0"/>
              <a:t>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5599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99BCB-8BBC-45A7-8A36-5EDC9E1BA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009" y="578840"/>
            <a:ext cx="10598791" cy="822122"/>
          </a:xfrm>
        </p:spPr>
        <p:txBody>
          <a:bodyPr>
            <a:normAutofit fontScale="90000"/>
          </a:bodyPr>
          <a:lstStyle/>
          <a:p>
            <a:br>
              <a:rPr lang="ru-RU" sz="3100" b="1" dirty="0"/>
            </a:br>
            <a:r>
              <a:rPr lang="ru-RU" sz="3100" b="1" dirty="0"/>
              <a:t>- </a:t>
            </a:r>
            <a:r>
              <a:rPr lang="ru-RU" sz="3100" b="1" dirty="0">
                <a:latin typeface="+mn-lt"/>
              </a:rPr>
              <a:t>Что необходимо для соблюдения культурных и духовных традиций использования слов, чтобы «оно утешало, помогало, двигало на подвиг, заступалось, лечило, вдохновляло»?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8134E1-7804-431C-BD1A-18C8C116E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0962"/>
            <a:ext cx="10515600" cy="47760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Создание макета проекта «Программа развития языковой культуры личности»</a:t>
            </a:r>
            <a:endParaRPr lang="ru-RU" dirty="0"/>
          </a:p>
          <a:p>
            <a:r>
              <a:rPr lang="ru-RU" dirty="0"/>
              <a:t>Не злоупотреблять техническими терминами, исключить канцелярит, чтобы сохранить национальную особенность языка.</a:t>
            </a:r>
          </a:p>
          <a:p>
            <a:r>
              <a:rPr lang="ru-RU" dirty="0"/>
              <a:t>Сделать ясным и доступным язык документов.</a:t>
            </a:r>
          </a:p>
          <a:p>
            <a:r>
              <a:rPr lang="ru-RU" dirty="0"/>
              <a:t>Изучать этнографию, историю, философию для понимания духовных традиций использования слова.</a:t>
            </a:r>
          </a:p>
          <a:p>
            <a:r>
              <a:rPr lang="ru-RU" dirty="0"/>
              <a:t>Не забывать о русских эквивалентах иноязычных слов.</a:t>
            </a:r>
          </a:p>
          <a:p>
            <a:r>
              <a:rPr lang="ru-RU" dirty="0"/>
              <a:t>Помнить: интонация – мелодия души народа.</a:t>
            </a:r>
          </a:p>
          <a:p>
            <a:r>
              <a:rPr lang="ru-RU" dirty="0"/>
              <a:t>Убеждаться на собственном читательском опыте, что литература, язык – верное спасение нации.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2097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436</Words>
  <Application>Microsoft Office PowerPoint</Application>
  <PresentationFormat>Широкоэкранный</PresentationFormat>
  <Paragraphs>47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Тема Office</vt:lpstr>
      <vt:lpstr>Лингвоэкологический дискурс в аспекте исследования языковой культуры личности</vt:lpstr>
      <vt:lpstr>Основные задачи нашего исследования: </vt:lpstr>
      <vt:lpstr>Дискурсант-информатик </vt:lpstr>
      <vt:lpstr>Дискурсант-социокультуролог   </vt:lpstr>
      <vt:lpstr>Дискурсант-лингвист </vt:lpstr>
      <vt:lpstr>Дискурсант-литератор </vt:lpstr>
      <vt:lpstr> - Что необходимо для соблюдения культурных и духовных традиций использования слов, чтобы «оно утешало, помогало, двигало на подвиг, заступалось, лечило, вдохновляло»?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Лингвоэкологический дискурс в аспекте исследования языковой культуры личности</dc:title>
  <dc:creator>User</dc:creator>
  <cp:lastModifiedBy>User</cp:lastModifiedBy>
  <cp:revision>1</cp:revision>
  <dcterms:created xsi:type="dcterms:W3CDTF">2024-10-19T06:27:33Z</dcterms:created>
  <dcterms:modified xsi:type="dcterms:W3CDTF">2024-10-19T07:28:38Z</dcterms:modified>
</cp:coreProperties>
</file>