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1" r:id="rId5"/>
    <p:sldId id="265" r:id="rId6"/>
    <p:sldId id="278" r:id="rId7"/>
    <p:sldId id="279" r:id="rId8"/>
    <p:sldId id="269" r:id="rId9"/>
    <p:sldId id="270" r:id="rId10"/>
    <p:sldId id="271" r:id="rId11"/>
    <p:sldId id="275" r:id="rId12"/>
    <p:sldId id="260" r:id="rId13"/>
    <p:sldId id="281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воспитательного потенциала учебного предмета «Родной язык (русский)» через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текстоориентированного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обновленного ФГОС ООО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38047" y="4783207"/>
            <a:ext cx="3376464" cy="1752600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 Е.Г.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ГАОУ ТО ДПО ТОГИРРО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12" y="5013176"/>
            <a:ext cx="52920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образовательный телемост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«Русский язык как средство коммуникации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методический центр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педагогического мастерства: навыки XXI века»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ДПО «Институт развития образования Омской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804" y="120525"/>
            <a:ext cx="1490172" cy="151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русском языке культуры и истории русского народа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и пунктуационный практикум.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Русь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Россия...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Каким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..рением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её?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Мерить(ли)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великими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— мудр..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героями, бунтарями поэтами или художниками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На это (н..)хватит одной жизни.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Мерить(ли)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векам по нашествиям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врагов её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датам(ли)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её побед? На это мало и ста жизней.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Мерить(ли)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её великими реками-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раб..тягами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городами и сёлами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лепятся к ним как гроздья к виноградной лозе? Одна Волга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..л..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(бы) сознание и (не)отпустила(бы)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н.. к Иртышу н.. к Енисею н.. к Ангаре н.. к Лене н.. к Амуру.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мерить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..таем одиннадцать поясов а это значит что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сутки Россия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..чает одиннадцать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справляет одиннадцать новогодних праздников.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огромна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(не)измерима.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постигнуть её можно даже в малом. Для  этого нужно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памятью и сердцем вернут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той земле которая к..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рмила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тебя первым хлебом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..ила тебя первой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ключ..вой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водой. Родная земля, она 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поилица и  кормилица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нянька и воспитательница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и раскрытая книга природы.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Родная земля это первая школа мужества находчивости пытливости.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 Фёдоров. «Признание в любви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 для орфографического анализа.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Пунктуационный анализ однородных членов предложения = функция однородных членов предложения.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 тире в последнем предложении.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077866"/>
            <a:ext cx="2809465" cy="9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57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работы с эпиграфом к разделу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3456384" cy="242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398845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1" y="1628800"/>
            <a:ext cx="366187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858" y="4665987"/>
            <a:ext cx="4696127" cy="193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676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53444" cy="191683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0" y="6232239"/>
            <a:ext cx="2578174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Г. Костомаров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7638"/>
            <a:ext cx="6363195" cy="476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" y="3942364"/>
            <a:ext cx="1957705" cy="289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1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25233" cy="1670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27449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ДУХОВНЫЙ ОПЫТ ПОКОЛЕНИЯ: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ЯЗЫК, КУЛЬТУРА, ПАМЯТЬ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21750"/>
            <a:ext cx="8363272" cy="30529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– плод многовекового творчества и труда великого русского народа и всех народов, составляющих нашу страну. Живо связанный со славной историей нашего государства в течение многих веков, являя поразительное социальное, культурно-историческое национальное богатство, русский язык предсказывает великое будущее и самому себе, и всему нашему народу. Язык и историческая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святыня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орудие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требующее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сознательного и бережного обращения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В. Г. Костомаров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51945"/>
            <a:ext cx="2762795" cy="206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4365104"/>
            <a:ext cx="1524938" cy="22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9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воспитательного потенциала учебного предмета «Родной язык (русский)» через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текстоориентированного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38047" y="4783207"/>
            <a:ext cx="3376464" cy="1752600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 Е.Г.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ГАОУ ТО ДПО ТОГИРРО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12" y="5013176"/>
            <a:ext cx="52920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образовательный телемост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«Русский язык как средство коммуникации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методический центр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педагогического мастерства: навыки XXI века»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ДПО «Институт развития образования Омской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804" y="120525"/>
            <a:ext cx="1490172" cy="151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8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91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рабочие программы по учебным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5 - 9 классы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281" y="135244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(РУССКИЙ) ЯЗЫК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1635" y="2045284"/>
            <a:ext cx="4040188" cy="3951288"/>
          </a:xfrm>
        </p:spPr>
        <p:txBody>
          <a:bodyPr>
            <a:normAutofit fontScale="85000" lnSpcReduction="20000"/>
          </a:bodyPr>
          <a:lstStyle/>
          <a:p>
            <a:pPr marL="0" indent="0" fontAlgn="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МОДУЛЬНЫЕ БЛОКИ</a:t>
            </a:r>
          </a:p>
          <a:p>
            <a:pPr marL="0" indent="0" fontAlgn="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культура» </a:t>
            </a:r>
          </a:p>
          <a:p>
            <a:pPr marL="0" indent="0" fontAlgn="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речи» </a:t>
            </a:r>
          </a:p>
          <a:p>
            <a:pPr marL="0" indent="0" fontAlgn="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Речь. Речевая деятельность. Текст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fontAlgn="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заметки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Толковый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78488" y="1400157"/>
            <a:ext cx="2808312" cy="6397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98332" y="1928964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языке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и речь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разновидности языка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ЯЗЫКА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808" y="6273201"/>
            <a:ext cx="1133954" cy="5243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444" y="5276286"/>
            <a:ext cx="3105894" cy="8666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924" y="5080620"/>
            <a:ext cx="2369840" cy="17773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8666" y="6247122"/>
            <a:ext cx="38777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 О. М. Русский родной язык.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для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организаций /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  Александрова, Ю. Н. 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Гостева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 Н. 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 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4641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ценностные ориентиры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текстоцентрического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 и патриота;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русском языке как духовной, нравственной и культурной ценности народа;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любви, уважительного отношения к русскому языку, а через него — к родной культуре;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отношения к сохранению и развитию родного языка.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59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1430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усский язык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духовная, нравственная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культурная ценность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Аксёнова М.Д. «Почему мы так говорим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Вартаньян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Э. 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Колесов В. В. «Гордый наш язык», «История русского языка в рассказах»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Королёва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«Говорим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по-русски с Мариной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Королёвой»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Костомаров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Г.  «Языковой вкус эпохи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Кронгауз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на грани нервного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срыва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Крысин Л.П. «Слово в современных текстах и словарях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Милославский И.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«Говорим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правильно: по смыслу или по форме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Паустовский К.Г. «Золотая роза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Плунгян В. А. «Почему языки такие разные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Северская О. 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«По-русски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Успенский Л.В. «Слово о словах»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Чуковский К. «Живой как жизнь»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Н.М. «В мире слов»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2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и родная культура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и патриот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Белов В.И. «Лад: очерки о народной эстетике»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Кривина Ф.Д.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ритчи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Лихачёва Д.С. «Земля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«Письма о добром и прекрасном»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Носов Е.И.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«Малая родина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 А.С.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Солоухин В.А.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«Последняя ступень», «Камешки на ладони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Шеваров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Д.Г. «Первый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клоун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деревне»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Шмелёв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И.С. «Как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открывали Пушкина».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0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896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Постижение ценностных ориентиров через формирование культуры чтения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1013"/>
              </p:ext>
            </p:extLst>
          </p:nvPr>
        </p:nvGraphicFramePr>
        <p:xfrm>
          <a:off x="422920" y="1187624"/>
          <a:ext cx="8397552" cy="632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80">
                  <a:extLst>
                    <a:ext uri="{9D8B030D-6E8A-4147-A177-3AD203B41FA5}">
                      <a16:colId xmlns:a16="http://schemas.microsoft.com/office/drawing/2014/main" val="3893947122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10722471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623228983"/>
                    </a:ext>
                  </a:extLst>
                </a:gridCol>
              </a:tblGrid>
              <a:tr h="387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 заданий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Параграф и номер упражнения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7466493"/>
                  </a:ext>
                </a:extLst>
              </a:tr>
              <a:tr h="1310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Бегло прочитайте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текст, в котором пропущены некоторые фрагменты. О чём он? О какой старинной русской азбуке говорится в тексте?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Перечитайте текст ещё раз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Попробуйте догадаться (предположите), что могли означать выражения, толкования значений которых пропущены.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Опираясь на текст, объясните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в каком значении употреблялось выражение начинать с азов в прошлом и в каком может использоваться в современной речи. Есть ли разница? Какая? Приведите примеры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§ 1 Из истории русской письменности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3939499"/>
                  </a:ext>
                </a:extLst>
              </a:tr>
              <a:tr h="2050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1)Бегло прочитайте текст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не возвращаясь глазами к уже прочитанным фрагментам. Передайте в одном предложении, о чём в нем рассказывается.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Внимательно прочитайте текст ещё раз.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Правильно ли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 поняли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о чём в нём идёт речь?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3)Разделите текст на 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смысловые части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 каждой из них 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сформулируйте вопрос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Какие сведения о жизни и хозяйственной деятельности древнего славянского племени можно получить, изучая историю происхождения слов «рожь, пшеница, жито»?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5)В прочитанном вами тексте вы встретили упоминание о «смысловой глубине» слова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)». Однако о том, в чём именно оно заключается, прямо не говорится. 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Найдите и перечитайте фрагменты текста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из которых можно сделать вывод о том, что хлеб для древних земледельцев – главный продукт питания и основа жизни.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§ 1 Из истории русского литературного языка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Упр. 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3036496"/>
                  </a:ext>
                </a:extLst>
              </a:tr>
              <a:tr h="927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Внимательно прочитайте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приведённые высказывания. 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Опираясь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текст и 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используя материалы рубрики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«Лингвистические заметки», объясните, 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вы поняли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термин ключевые слова русской культуры. 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Запишите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определение термина.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§ 2. Ключевые слова русской культуры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Упр.8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0952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99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261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 на «мои» духовные, нравственные, культурные ценности моего народа, моей культуры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568817"/>
              </p:ext>
            </p:extLst>
          </p:nvPr>
        </p:nvGraphicFramePr>
        <p:xfrm>
          <a:off x="467544" y="1188069"/>
          <a:ext cx="8229600" cy="545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>
                  <a:extLst>
                    <a:ext uri="{9D8B030D-6E8A-4147-A177-3AD203B41FA5}">
                      <a16:colId xmlns:a16="http://schemas.microsoft.com/office/drawing/2014/main" val="43570053"/>
                    </a:ext>
                  </a:extLst>
                </a:gridCol>
                <a:gridCol w="6254352">
                  <a:extLst>
                    <a:ext uri="{9D8B030D-6E8A-4147-A177-3AD203B41FA5}">
                      <a16:colId xmlns:a16="http://schemas.microsoft.com/office/drawing/2014/main" val="1419293254"/>
                    </a:ext>
                  </a:extLst>
                </a:gridCol>
                <a:gridCol w="1460848">
                  <a:extLst>
                    <a:ext uri="{9D8B030D-6E8A-4147-A177-3AD203B41FA5}">
                      <a16:colId xmlns:a16="http://schemas.microsoft.com/office/drawing/2014/main" val="1291148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 заданий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Параграф и номер упражнения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7298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1)Прочитайте фрагмент книги «Письма о добром и прекрасном»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Д.С.Лихачева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 каких правилах общения он говорит?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2)Какие качества характера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Д.С.Лихачев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считает важными для воспитанного человека? Выскажите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своё отношение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 его мнению, обоснуйте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свою точку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зрения примерами из личного опыта общения.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3)Составьте руководство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ваших сверстников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«Правила современного речевого поведения». Вы можете использовать материалы учебника, ресурсы Интернета, словари портала ГРАМОТА.РУ 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Словари.РУ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а также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свои наблюдения.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§ 11 Нормы речевого и невербального этикета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упр.110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8644419"/>
                  </a:ext>
                </a:extLst>
              </a:tr>
              <a:tr h="1679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1)Прочитайте текст. Какая информация является для вас </a:t>
                      </a: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известной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а какая </a:t>
                      </a: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Выпишите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из текста глаголы со значением «отдавать». 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Продолжите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данный синонимический ряд, 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обращаясь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 словарю синонимов. Такую же работу проделайте с синонимическим рядом глаголов со значением «брать (взять)». </a:t>
                      </a: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Подумайте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чем различаются слова в каждом синонимическом ряду. Есть ли среди них стилистически окрашенные глаголы?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Подтвердили ли ваши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наблюдения утверждение автора текста о количественном различии данных синонимических рядов в русском языке?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3) </a:t>
                      </a: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Перечитайте текст ещё раз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На основании данного текста напишите сочинение-рассуждение на тему «Русский язык как зеркало русской культуры».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§ 1. Отражение в русском языке культуры и истории русского народа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Упр.6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8727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Прочитайте отрывок из рассказа Е. И. Носова «Малая родина» и подумайте, о чём он. Какое ключевое слово русской культуры использовано в тексте?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Найдите устаревшие слова и постарайтесь объяснить их значения, опираясь на контекст. В случае затруднения обращайтесь к толковому словарю и словарю устаревших слов.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Какие авторские неологизмы употребляются в тексте? Как вы думаете, для чего они используются?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Какие чувства,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ваш взгляд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хотел передать автор? Что он хотел сказать?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 Расскажите,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вы понимаете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словосочетание «малая родина».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вы думаете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в  какой синонимический ряд ключевых слов русской культуры его можно включить?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§ 2. Ключевые слова русской культуры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Упр. 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095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7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в русском языке культуры и истории русского народа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Прочитайте высказывания известных представителей русской культуры. Какая тема объединяет эти высказывания? Назовите эту тему и устно обоснуйте свой ответ.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 </a:t>
            </a:r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 себя всего полнее и вернее в языке своём. </a:t>
            </a:r>
            <a:r>
              <a:rPr lang="ru-RU" sz="6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 </a:t>
            </a:r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язык, один без другого, представлен быть не может. Всё, что есть у народа в его быте и понятиях, и всё, что народ хочет </a:t>
            </a:r>
            <a:r>
              <a:rPr lang="ru-RU" sz="6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</a:t>
            </a:r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памяти, выражается и сохраняется языком. </a:t>
            </a:r>
            <a:endParaRPr lang="ru-RU" sz="6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 Срезневский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  — не случайная комбинация звуков, не условный знак для выражения мысли, а творческое дело народного духа, плод его поэтического творчества. Это  — художественный образ, в котором запечатлелось наблюдение народа над самим собой и над </a:t>
            </a:r>
            <a:r>
              <a:rPr lang="ru-RU" sz="6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окружающим </a:t>
            </a:r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миром.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(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 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Ключевский)</a:t>
            </a:r>
          </a:p>
          <a:p>
            <a:pPr marL="0" indent="0" algn="just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Проанализируйте каждое высказывание, выделите ключевые слова.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каких значениях используются слова и словосочетания язык, слово,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дух.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Как вы понимаете смысл высказывания В. О.  Ключевского о слове?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Размышляя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ответом на этот вопрос, подумайте, какие наблюдения над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окружающим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миром и какие образы использовались русским народом при создании,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слов подснежник или ущелье. Какие образы и признаки были положены в основу создания абстрактных существительных родина и отечество? При ответе используйте материалы рубрик «Из истории языка» и «Диалог культур».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Сформулируйте основные мысли, содержащиеся в приведённых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высказываниях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запишите их в виде утверждений (тезисов).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53714"/>
            <a:ext cx="3889585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0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786" t="13360" r="32101" b="16636"/>
          <a:stretch/>
        </p:blipFill>
        <p:spPr>
          <a:xfrm>
            <a:off x="3779912" y="274638"/>
            <a:ext cx="5184576" cy="61654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3531" y="245031"/>
            <a:ext cx="3672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 выражает себя всего полнее и вернее в языке своём. Народ и язык, один без другого, представлен быть не может. Всё, что есть у народа в его быте и понятиях, и всё, что народ хочет сохранить в своей памяти, выражается и сохраняется языком.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(И. Срезневский)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— не случайная комбинация звуков, не условный знак для выражения мысли, а творческое дело народного духа, плод его поэтического творчества. Это  — художественный образ, в котором запечатлелось наблюдение народа над самим собой и над окружающим миром.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 Ключевский)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5" y="3861048"/>
            <a:ext cx="3889585" cy="1292464"/>
          </a:xfrm>
          <a:prstGeom prst="rect">
            <a:avLst/>
          </a:prstGeom>
        </p:spPr>
      </p:pic>
      <p:sp>
        <p:nvSpPr>
          <p:cNvPr id="7" name="Выгнутая вправо стрелка 6"/>
          <p:cNvSpPr/>
          <p:nvPr/>
        </p:nvSpPr>
        <p:spPr>
          <a:xfrm>
            <a:off x="8100392" y="4562060"/>
            <a:ext cx="720080" cy="8111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74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1092</Words>
  <Application>Microsoft Office PowerPoint</Application>
  <PresentationFormat>Экран (4:3)</PresentationFormat>
  <Paragraphs>145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Реализация воспитательного потенциала учебного предмета «Родной язык (русский)» через использование текстоориентированного подхода в условиях обновленного ФГОС ООО</vt:lpstr>
      <vt:lpstr> федеральные рабочие программы по учебным предметам 5 - 9 классы</vt:lpstr>
      <vt:lpstr>Позитивные ценностные ориентиры                                                  текстоцентрического подхода</vt:lpstr>
      <vt:lpstr>Русский язык как духовная, нравственная и культурная ценность народа</vt:lpstr>
      <vt:lpstr>Русский язык и родная культура Гражданин и патриот</vt:lpstr>
      <vt:lpstr>Постижение ценностных ориентиров через формирование культуры чтения</vt:lpstr>
      <vt:lpstr>Ориентиры на «мои» духовные, нравственные, культурные ценности моего народа, моей культуры</vt:lpstr>
      <vt:lpstr>9 класс Отражение в русском языке культуры и истории русского народа</vt:lpstr>
      <vt:lpstr>Презентация PowerPoint</vt:lpstr>
      <vt:lpstr>Отражение в русском языке культуры и истории русского народа</vt:lpstr>
      <vt:lpstr>Методика работы с эпиграфом к разделу </vt:lpstr>
      <vt:lpstr>Презентация PowerPoint</vt:lpstr>
      <vt:lpstr>ДУХОВНЫЙ ОПЫТ ПОКОЛЕНИЯ: ЯЗЫК, КУЛЬТУРА, ПАМЯТЬ </vt:lpstr>
      <vt:lpstr>Реализация воспитательного потенциала учебного предмета «Родной язык (русский)» через использование текстоориентированного подхода в условиях ФГОС ООО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работы с текстами позитивных ценностных ориентаций, направленных на реализацию воспитательного аспекта изучения родного (русского) языка</dc:title>
  <cp:lastModifiedBy>admin</cp:lastModifiedBy>
  <cp:revision>64</cp:revision>
  <dcterms:modified xsi:type="dcterms:W3CDTF">2024-10-23T05:25:12Z</dcterms:modified>
</cp:coreProperties>
</file>