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7"/>
  </p:notesMasterIdLst>
  <p:sldIdLst>
    <p:sldId id="256" r:id="rId2"/>
    <p:sldId id="285" r:id="rId3"/>
    <p:sldId id="257" r:id="rId4"/>
    <p:sldId id="270" r:id="rId5"/>
    <p:sldId id="258" r:id="rId6"/>
    <p:sldId id="280" r:id="rId7"/>
    <p:sldId id="275" r:id="rId8"/>
    <p:sldId id="261" r:id="rId9"/>
    <p:sldId id="265" r:id="rId10"/>
    <p:sldId id="281" r:id="rId11"/>
    <p:sldId id="286" r:id="rId12"/>
    <p:sldId id="282" r:id="rId13"/>
    <p:sldId id="279" r:id="rId14"/>
    <p:sldId id="274" r:id="rId15"/>
    <p:sldId id="26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9" autoAdjust="0"/>
    <p:restoredTop sz="94660"/>
  </p:normalViewPr>
  <p:slideViewPr>
    <p:cSldViewPr>
      <p:cViewPr>
        <p:scale>
          <a:sx n="101" d="100"/>
          <a:sy n="101" d="100"/>
        </p:scale>
        <p:origin x="-270"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16D6F-8567-4998-9AC3-CAEC7B5A7764}"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ru-RU"/>
        </a:p>
      </dgm:t>
    </dgm:pt>
    <dgm:pt modelId="{F3995549-5373-415B-AA1C-4E22DB295559}">
      <dgm:prSet phldrT="[Текст]" custT="1"/>
      <dgm:spPr/>
      <dgm:t>
        <a:bodyPr/>
        <a:lstStyle/>
        <a:p>
          <a:r>
            <a:rPr lang="ru-RU" sz="2000" b="1" dirty="0" smtClean="0">
              <a:latin typeface="Arial" pitchFamily="34" charset="0"/>
              <a:cs typeface="Arial" pitchFamily="34" charset="0"/>
            </a:rPr>
            <a:t>Исследовательский метод</a:t>
          </a:r>
          <a:endParaRPr lang="ru-RU" sz="2000" b="1" dirty="0">
            <a:latin typeface="Arial" pitchFamily="34" charset="0"/>
            <a:cs typeface="Arial" pitchFamily="34" charset="0"/>
          </a:endParaRPr>
        </a:p>
      </dgm:t>
    </dgm:pt>
    <dgm:pt modelId="{E04E96D0-39CD-479A-B1DD-02D719E98474}" type="parTrans" cxnId="{16DBC6E7-8B9D-47C2-A88E-1167A3A5776E}">
      <dgm:prSet/>
      <dgm:spPr/>
      <dgm:t>
        <a:bodyPr/>
        <a:lstStyle/>
        <a:p>
          <a:endParaRPr lang="ru-RU"/>
        </a:p>
      </dgm:t>
    </dgm:pt>
    <dgm:pt modelId="{4E1B0712-72C0-4F47-BFA8-AC7E7A8E46BC}" type="sibTrans" cxnId="{16DBC6E7-8B9D-47C2-A88E-1167A3A5776E}">
      <dgm:prSet/>
      <dgm:spPr/>
      <dgm:t>
        <a:bodyPr/>
        <a:lstStyle/>
        <a:p>
          <a:endParaRPr lang="ru-RU"/>
        </a:p>
      </dgm:t>
    </dgm:pt>
    <dgm:pt modelId="{572D0531-0C07-42B8-A299-660C29C2C181}">
      <dgm:prSet phldrT="[Текст]" custT="1"/>
      <dgm:spPr/>
      <dgm:t>
        <a:bodyPr/>
        <a:lstStyle/>
        <a:p>
          <a:r>
            <a:rPr lang="ru-RU" sz="2000" b="1" dirty="0" smtClean="0">
              <a:latin typeface="Arial" pitchFamily="34" charset="0"/>
              <a:cs typeface="Arial" pitchFamily="34" charset="0"/>
            </a:rPr>
            <a:t>Словесный метод</a:t>
          </a:r>
        </a:p>
      </dgm:t>
    </dgm:pt>
    <dgm:pt modelId="{42A8FC44-0512-4C27-8C99-3271285B084D}" type="parTrans" cxnId="{8DE71BE8-0925-47D4-8D81-D81748EB59F2}">
      <dgm:prSet/>
      <dgm:spPr/>
      <dgm:t>
        <a:bodyPr/>
        <a:lstStyle/>
        <a:p>
          <a:endParaRPr lang="ru-RU"/>
        </a:p>
      </dgm:t>
    </dgm:pt>
    <dgm:pt modelId="{0073ADFF-6145-480A-8C34-6D51C5C049C4}" type="sibTrans" cxnId="{8DE71BE8-0925-47D4-8D81-D81748EB59F2}">
      <dgm:prSet/>
      <dgm:spPr/>
      <dgm:t>
        <a:bodyPr/>
        <a:lstStyle/>
        <a:p>
          <a:endParaRPr lang="ru-RU"/>
        </a:p>
      </dgm:t>
    </dgm:pt>
    <dgm:pt modelId="{F3D15406-A66A-45C7-9954-D4161701D397}">
      <dgm:prSet custT="1"/>
      <dgm:spPr/>
      <dgm:t>
        <a:bodyPr/>
        <a:lstStyle/>
        <a:p>
          <a:r>
            <a:rPr lang="ru-RU" sz="2000" b="1" dirty="0" err="1" smtClean="0">
              <a:latin typeface="Arial" pitchFamily="34" charset="0"/>
              <a:cs typeface="Arial" pitchFamily="34" charset="0"/>
            </a:rPr>
            <a:t>Компетентностно</a:t>
          </a:r>
          <a:r>
            <a:rPr lang="ru-RU" sz="2000" b="1" dirty="0" smtClean="0">
              <a:latin typeface="Arial" pitchFamily="34" charset="0"/>
              <a:cs typeface="Arial" pitchFamily="34" charset="0"/>
            </a:rPr>
            <a:t>-ориентированный подход</a:t>
          </a:r>
        </a:p>
      </dgm:t>
    </dgm:pt>
    <dgm:pt modelId="{B9213C03-4102-4DA1-A2F9-D5AA71FAEB5C}" type="parTrans" cxnId="{6F85F379-E2DA-4819-AF40-0E90EA2288E9}">
      <dgm:prSet/>
      <dgm:spPr/>
      <dgm:t>
        <a:bodyPr/>
        <a:lstStyle/>
        <a:p>
          <a:endParaRPr lang="ru-RU"/>
        </a:p>
      </dgm:t>
    </dgm:pt>
    <dgm:pt modelId="{A2557163-7820-4F28-A0DB-47D499391A55}" type="sibTrans" cxnId="{6F85F379-E2DA-4819-AF40-0E90EA2288E9}">
      <dgm:prSet/>
      <dgm:spPr/>
      <dgm:t>
        <a:bodyPr/>
        <a:lstStyle/>
        <a:p>
          <a:endParaRPr lang="ru-RU"/>
        </a:p>
      </dgm:t>
    </dgm:pt>
    <dgm:pt modelId="{EDF77D12-1CFC-4BFB-A3E3-BFC2FB684D1C}">
      <dgm:prSet custT="1"/>
      <dgm:spPr/>
      <dgm:t>
        <a:bodyPr/>
        <a:lstStyle/>
        <a:p>
          <a:r>
            <a:rPr lang="ru-RU" sz="2000" b="1" dirty="0" smtClean="0">
              <a:latin typeface="Arial" pitchFamily="34" charset="0"/>
              <a:cs typeface="Arial" pitchFamily="34" charset="0"/>
            </a:rPr>
            <a:t>Системно - </a:t>
          </a:r>
          <a:r>
            <a:rPr lang="ru-RU" sz="2000" b="1" dirty="0" err="1" smtClean="0">
              <a:latin typeface="Arial" pitchFamily="34" charset="0"/>
              <a:cs typeface="Arial" pitchFamily="34" charset="0"/>
            </a:rPr>
            <a:t>деятельностный</a:t>
          </a:r>
          <a:endParaRPr lang="ru-RU" sz="2000" b="1" dirty="0" smtClean="0">
            <a:latin typeface="Arial" pitchFamily="34" charset="0"/>
            <a:cs typeface="Arial" pitchFamily="34" charset="0"/>
          </a:endParaRPr>
        </a:p>
        <a:p>
          <a:r>
            <a:rPr lang="ru-RU" sz="2000" b="1" dirty="0" smtClean="0">
              <a:latin typeface="Arial" pitchFamily="34" charset="0"/>
              <a:cs typeface="Arial" pitchFamily="34" charset="0"/>
            </a:rPr>
            <a:t>подход</a:t>
          </a:r>
          <a:endParaRPr lang="ru-RU" sz="2000" b="1" dirty="0">
            <a:latin typeface="Arial" pitchFamily="34" charset="0"/>
            <a:cs typeface="Arial" pitchFamily="34" charset="0"/>
          </a:endParaRPr>
        </a:p>
      </dgm:t>
    </dgm:pt>
    <dgm:pt modelId="{030D2BC9-53EC-48F0-A788-13A7478A398E}" type="parTrans" cxnId="{24C512C0-0E37-4587-8AAE-45CC0C844C76}">
      <dgm:prSet/>
      <dgm:spPr/>
      <dgm:t>
        <a:bodyPr/>
        <a:lstStyle/>
        <a:p>
          <a:endParaRPr lang="ru-RU"/>
        </a:p>
      </dgm:t>
    </dgm:pt>
    <dgm:pt modelId="{0D360027-5924-4354-B565-0C9DBC702B0A}" type="sibTrans" cxnId="{24C512C0-0E37-4587-8AAE-45CC0C844C76}">
      <dgm:prSet/>
      <dgm:spPr/>
      <dgm:t>
        <a:bodyPr/>
        <a:lstStyle/>
        <a:p>
          <a:endParaRPr lang="ru-RU"/>
        </a:p>
      </dgm:t>
    </dgm:pt>
    <dgm:pt modelId="{CA5C94EF-17F7-40B8-A533-AE44728FC3C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000" b="1" dirty="0" smtClean="0">
              <a:latin typeface="Arial" pitchFamily="34" charset="0"/>
              <a:cs typeface="Arial" pitchFamily="34" charset="0"/>
            </a:rPr>
            <a:t>Коммуникативный подход</a:t>
          </a:r>
        </a:p>
        <a:p>
          <a:pPr defTabSz="666750">
            <a:lnSpc>
              <a:spcPct val="90000"/>
            </a:lnSpc>
            <a:spcBef>
              <a:spcPct val="0"/>
            </a:spcBef>
            <a:spcAft>
              <a:spcPct val="35000"/>
            </a:spcAft>
          </a:pPr>
          <a:endParaRPr lang="ru-RU" dirty="0"/>
        </a:p>
      </dgm:t>
    </dgm:pt>
    <dgm:pt modelId="{A66707D6-5B2E-4D72-A55C-E580623F9786}" type="parTrans" cxnId="{ECF7FFEF-4A6A-41F1-9260-E86E3F2928EF}">
      <dgm:prSet/>
      <dgm:spPr/>
      <dgm:t>
        <a:bodyPr/>
        <a:lstStyle/>
        <a:p>
          <a:endParaRPr lang="ru-RU"/>
        </a:p>
      </dgm:t>
    </dgm:pt>
    <dgm:pt modelId="{95176C3B-FB9F-43E4-B32D-7755FE80F2F7}" type="sibTrans" cxnId="{ECF7FFEF-4A6A-41F1-9260-E86E3F2928EF}">
      <dgm:prSet/>
      <dgm:spPr/>
      <dgm:t>
        <a:bodyPr/>
        <a:lstStyle/>
        <a:p>
          <a:endParaRPr lang="ru-RU"/>
        </a:p>
      </dgm:t>
    </dgm:pt>
    <dgm:pt modelId="{3EFB0004-41C6-4127-9DDD-A94405E5404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ru-RU" sz="2000" b="1" dirty="0" smtClean="0">
            <a:latin typeface="Arial" pitchFamily="34" charset="0"/>
            <a:cs typeface="Arial"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ru-RU" sz="2000" b="1" dirty="0" smtClean="0">
              <a:latin typeface="Arial" pitchFamily="34" charset="0"/>
              <a:cs typeface="Arial" pitchFamily="34" charset="0"/>
            </a:rPr>
            <a:t>Наглядный метод</a:t>
          </a:r>
        </a:p>
        <a:p>
          <a:pPr defTabSz="400050">
            <a:lnSpc>
              <a:spcPct val="90000"/>
            </a:lnSpc>
            <a:spcBef>
              <a:spcPct val="0"/>
            </a:spcBef>
            <a:spcAft>
              <a:spcPct val="35000"/>
            </a:spcAft>
          </a:pPr>
          <a:endParaRPr lang="ru-RU" sz="2000" dirty="0"/>
        </a:p>
      </dgm:t>
    </dgm:pt>
    <dgm:pt modelId="{BABBDA83-AF53-4738-9704-233967FE04E4}" type="parTrans" cxnId="{7932B467-5F7D-4F2F-B5C4-5026FACCC23E}">
      <dgm:prSet/>
      <dgm:spPr/>
      <dgm:t>
        <a:bodyPr/>
        <a:lstStyle/>
        <a:p>
          <a:endParaRPr lang="ru-RU"/>
        </a:p>
      </dgm:t>
    </dgm:pt>
    <dgm:pt modelId="{98F365EF-67FA-4773-8EFE-301C46239C38}" type="sibTrans" cxnId="{7932B467-5F7D-4F2F-B5C4-5026FACCC23E}">
      <dgm:prSet/>
      <dgm:spPr/>
      <dgm:t>
        <a:bodyPr/>
        <a:lstStyle/>
        <a:p>
          <a:endParaRPr lang="ru-RU"/>
        </a:p>
      </dgm:t>
    </dgm:pt>
    <dgm:pt modelId="{2917D113-B9C3-4F52-A9D4-6F7E00EFA0E2}" type="pres">
      <dgm:prSet presAssocID="{F3416D6F-8567-4998-9AC3-CAEC7B5A7764}" presName="compositeShape" presStyleCnt="0">
        <dgm:presLayoutVars>
          <dgm:dir/>
          <dgm:resizeHandles/>
        </dgm:presLayoutVars>
      </dgm:prSet>
      <dgm:spPr/>
      <dgm:t>
        <a:bodyPr/>
        <a:lstStyle/>
        <a:p>
          <a:endParaRPr lang="ru-RU"/>
        </a:p>
      </dgm:t>
    </dgm:pt>
    <dgm:pt modelId="{4EBECDFF-5684-466B-B44A-A547A773D92F}" type="pres">
      <dgm:prSet presAssocID="{F3416D6F-8567-4998-9AC3-CAEC7B5A7764}" presName="pyramid" presStyleLbl="node1" presStyleIdx="0" presStyleCnt="1" custScaleX="183665" custLinFactNeighborX="-4515" custLinFactNeighborY="34375"/>
      <dgm:spPr/>
    </dgm:pt>
    <dgm:pt modelId="{F13AD49A-4123-4E4F-94CE-053C76DD2397}" type="pres">
      <dgm:prSet presAssocID="{F3416D6F-8567-4998-9AC3-CAEC7B5A7764}" presName="theList" presStyleCnt="0"/>
      <dgm:spPr/>
    </dgm:pt>
    <dgm:pt modelId="{A3320383-D261-4FBC-B325-7CB437C0F499}" type="pres">
      <dgm:prSet presAssocID="{F3995549-5373-415B-AA1C-4E22DB295559}" presName="aNode" presStyleLbl="fgAcc1" presStyleIdx="0" presStyleCnt="6" custAng="10800000" custFlipVert="1" custScaleX="137422" custScaleY="137700" custLinFactX="-22570" custLinFactY="1069055" custLinFactNeighborX="-100000" custLinFactNeighborY="1100000">
        <dgm:presLayoutVars>
          <dgm:bulletEnabled val="1"/>
        </dgm:presLayoutVars>
      </dgm:prSet>
      <dgm:spPr/>
      <dgm:t>
        <a:bodyPr/>
        <a:lstStyle/>
        <a:p>
          <a:endParaRPr lang="ru-RU"/>
        </a:p>
      </dgm:t>
    </dgm:pt>
    <dgm:pt modelId="{A8292134-AFA6-448B-85EA-8FC680B35CDB}" type="pres">
      <dgm:prSet presAssocID="{F3995549-5373-415B-AA1C-4E22DB295559}" presName="aSpace" presStyleCnt="0"/>
      <dgm:spPr/>
    </dgm:pt>
    <dgm:pt modelId="{D116D6FC-539D-4ABE-8D61-BBC2E9BC8A59}" type="pres">
      <dgm:prSet presAssocID="{F3D15406-A66A-45C7-9954-D4161701D397}" presName="aNode" presStyleLbl="fgAcc1" presStyleIdx="1" presStyleCnt="6" custScaleX="159881" custScaleY="190309" custLinFactY="-200000" custLinFactNeighborX="14052" custLinFactNeighborY="-229138">
        <dgm:presLayoutVars>
          <dgm:bulletEnabled val="1"/>
        </dgm:presLayoutVars>
      </dgm:prSet>
      <dgm:spPr/>
      <dgm:t>
        <a:bodyPr/>
        <a:lstStyle/>
        <a:p>
          <a:endParaRPr lang="ru-RU"/>
        </a:p>
      </dgm:t>
    </dgm:pt>
    <dgm:pt modelId="{6F9627D4-4E14-46AA-A48B-67050272B366}" type="pres">
      <dgm:prSet presAssocID="{F3D15406-A66A-45C7-9954-D4161701D397}" presName="aSpace" presStyleCnt="0"/>
      <dgm:spPr/>
    </dgm:pt>
    <dgm:pt modelId="{C2659472-435F-4803-AF5C-0134CB3F0356}" type="pres">
      <dgm:prSet presAssocID="{572D0531-0C07-42B8-A299-660C29C2C181}" presName="aNode" presStyleLbl="fgAcc1" presStyleIdx="2" presStyleCnt="6" custScaleX="139399" custScaleY="161939" custLinFactX="-21581" custLinFactY="410297" custLinFactNeighborX="-100000" custLinFactNeighborY="500000">
        <dgm:presLayoutVars>
          <dgm:bulletEnabled val="1"/>
        </dgm:presLayoutVars>
      </dgm:prSet>
      <dgm:spPr/>
      <dgm:t>
        <a:bodyPr/>
        <a:lstStyle/>
        <a:p>
          <a:endParaRPr lang="ru-RU"/>
        </a:p>
      </dgm:t>
    </dgm:pt>
    <dgm:pt modelId="{C640AF36-3875-4F1B-8806-C44387370DD5}" type="pres">
      <dgm:prSet presAssocID="{572D0531-0C07-42B8-A299-660C29C2C181}" presName="aSpace" presStyleCnt="0"/>
      <dgm:spPr/>
    </dgm:pt>
    <dgm:pt modelId="{AB955FBD-FE2F-454D-8A27-DD0515130519}" type="pres">
      <dgm:prSet presAssocID="{EDF77D12-1CFC-4BFB-A3E3-BFC2FB684D1C}" presName="aNode" presStyleLbl="fgAcc1" presStyleIdx="3" presStyleCnt="6" custScaleX="156643" custScaleY="260654" custLinFactY="-338925" custLinFactNeighborX="11168" custLinFactNeighborY="-400000">
        <dgm:presLayoutVars>
          <dgm:bulletEnabled val="1"/>
        </dgm:presLayoutVars>
      </dgm:prSet>
      <dgm:spPr/>
      <dgm:t>
        <a:bodyPr/>
        <a:lstStyle/>
        <a:p>
          <a:endParaRPr lang="ru-RU"/>
        </a:p>
      </dgm:t>
    </dgm:pt>
    <dgm:pt modelId="{99AFCEAA-9A10-4600-ACF9-BE01283174DD}" type="pres">
      <dgm:prSet presAssocID="{EDF77D12-1CFC-4BFB-A3E3-BFC2FB684D1C}" presName="aSpace" presStyleCnt="0"/>
      <dgm:spPr/>
    </dgm:pt>
    <dgm:pt modelId="{20F4ABDE-3162-4991-BE79-2CE1FAF163D0}" type="pres">
      <dgm:prSet presAssocID="{CA5C94EF-17F7-40B8-A533-AE44728FC3C1}" presName="aNode" presStyleLbl="fgAcc1" presStyleIdx="4" presStyleCnt="6" custAng="0" custScaleX="160497" custScaleY="229338" custLinFactY="-340872" custLinFactNeighborX="16036" custLinFactNeighborY="-400000">
        <dgm:presLayoutVars>
          <dgm:bulletEnabled val="1"/>
        </dgm:presLayoutVars>
      </dgm:prSet>
      <dgm:spPr/>
      <dgm:t>
        <a:bodyPr/>
        <a:lstStyle/>
        <a:p>
          <a:endParaRPr lang="ru-RU"/>
        </a:p>
      </dgm:t>
    </dgm:pt>
    <dgm:pt modelId="{B2077CA0-E970-4746-9B7A-7E9ADA53FA02}" type="pres">
      <dgm:prSet presAssocID="{CA5C94EF-17F7-40B8-A533-AE44728FC3C1}" presName="aSpace" presStyleCnt="0"/>
      <dgm:spPr/>
    </dgm:pt>
    <dgm:pt modelId="{0C6466FE-C4AA-468D-A12D-B5E092C8E228}" type="pres">
      <dgm:prSet presAssocID="{3EFB0004-41C6-4127-9DDD-A94405E54041}" presName="aNode" presStyleLbl="fgAcc1" presStyleIdx="5" presStyleCnt="6" custAng="0" custScaleX="138690" custScaleY="168580" custLinFactX="-21936" custLinFactY="-23554" custLinFactNeighborX="-100000" custLinFactNeighborY="-100000">
        <dgm:presLayoutVars>
          <dgm:bulletEnabled val="1"/>
        </dgm:presLayoutVars>
      </dgm:prSet>
      <dgm:spPr/>
      <dgm:t>
        <a:bodyPr/>
        <a:lstStyle/>
        <a:p>
          <a:endParaRPr lang="ru-RU"/>
        </a:p>
      </dgm:t>
    </dgm:pt>
    <dgm:pt modelId="{617F0665-0C8E-4CF8-8815-EAE8EAEED3ED}" type="pres">
      <dgm:prSet presAssocID="{3EFB0004-41C6-4127-9DDD-A94405E54041}" presName="aSpace" presStyleCnt="0"/>
      <dgm:spPr/>
    </dgm:pt>
  </dgm:ptLst>
  <dgm:cxnLst>
    <dgm:cxn modelId="{5B77D39E-046D-42E4-A28B-1DCDF1965BC8}" type="presOf" srcId="{EDF77D12-1CFC-4BFB-A3E3-BFC2FB684D1C}" destId="{AB955FBD-FE2F-454D-8A27-DD0515130519}" srcOrd="0" destOrd="0" presId="urn:microsoft.com/office/officeart/2005/8/layout/pyramid2"/>
    <dgm:cxn modelId="{7932B467-5F7D-4F2F-B5C4-5026FACCC23E}" srcId="{F3416D6F-8567-4998-9AC3-CAEC7B5A7764}" destId="{3EFB0004-41C6-4127-9DDD-A94405E54041}" srcOrd="5" destOrd="0" parTransId="{BABBDA83-AF53-4738-9704-233967FE04E4}" sibTransId="{98F365EF-67FA-4773-8EFE-301C46239C38}"/>
    <dgm:cxn modelId="{6F85F379-E2DA-4819-AF40-0E90EA2288E9}" srcId="{F3416D6F-8567-4998-9AC3-CAEC7B5A7764}" destId="{F3D15406-A66A-45C7-9954-D4161701D397}" srcOrd="1" destOrd="0" parTransId="{B9213C03-4102-4DA1-A2F9-D5AA71FAEB5C}" sibTransId="{A2557163-7820-4F28-A0DB-47D499391A55}"/>
    <dgm:cxn modelId="{24C512C0-0E37-4587-8AAE-45CC0C844C76}" srcId="{F3416D6F-8567-4998-9AC3-CAEC7B5A7764}" destId="{EDF77D12-1CFC-4BFB-A3E3-BFC2FB684D1C}" srcOrd="3" destOrd="0" parTransId="{030D2BC9-53EC-48F0-A788-13A7478A398E}" sibTransId="{0D360027-5924-4354-B565-0C9DBC702B0A}"/>
    <dgm:cxn modelId="{F0BBC119-5EFA-4DA6-874F-6C03E499624C}" type="presOf" srcId="{CA5C94EF-17F7-40B8-A533-AE44728FC3C1}" destId="{20F4ABDE-3162-4991-BE79-2CE1FAF163D0}" srcOrd="0" destOrd="0" presId="urn:microsoft.com/office/officeart/2005/8/layout/pyramid2"/>
    <dgm:cxn modelId="{8DE71BE8-0925-47D4-8D81-D81748EB59F2}" srcId="{F3416D6F-8567-4998-9AC3-CAEC7B5A7764}" destId="{572D0531-0C07-42B8-A299-660C29C2C181}" srcOrd="2" destOrd="0" parTransId="{42A8FC44-0512-4C27-8C99-3271285B084D}" sibTransId="{0073ADFF-6145-480A-8C34-6D51C5C049C4}"/>
    <dgm:cxn modelId="{16DBC6E7-8B9D-47C2-A88E-1167A3A5776E}" srcId="{F3416D6F-8567-4998-9AC3-CAEC7B5A7764}" destId="{F3995549-5373-415B-AA1C-4E22DB295559}" srcOrd="0" destOrd="0" parTransId="{E04E96D0-39CD-479A-B1DD-02D719E98474}" sibTransId="{4E1B0712-72C0-4F47-BFA8-AC7E7A8E46BC}"/>
    <dgm:cxn modelId="{EDDC2FE3-B132-4BEF-B256-E0BAFE0827FA}" type="presOf" srcId="{3EFB0004-41C6-4127-9DDD-A94405E54041}" destId="{0C6466FE-C4AA-468D-A12D-B5E092C8E228}" srcOrd="0" destOrd="0" presId="urn:microsoft.com/office/officeart/2005/8/layout/pyramid2"/>
    <dgm:cxn modelId="{C03F665E-BEDF-4CA4-A917-95931AF88851}" type="presOf" srcId="{F3995549-5373-415B-AA1C-4E22DB295559}" destId="{A3320383-D261-4FBC-B325-7CB437C0F499}" srcOrd="0" destOrd="0" presId="urn:microsoft.com/office/officeart/2005/8/layout/pyramid2"/>
    <dgm:cxn modelId="{0094F562-AA79-45F7-8D41-72AD245BD940}" type="presOf" srcId="{F3416D6F-8567-4998-9AC3-CAEC7B5A7764}" destId="{2917D113-B9C3-4F52-A9D4-6F7E00EFA0E2}" srcOrd="0" destOrd="0" presId="urn:microsoft.com/office/officeart/2005/8/layout/pyramid2"/>
    <dgm:cxn modelId="{ECF7FFEF-4A6A-41F1-9260-E86E3F2928EF}" srcId="{F3416D6F-8567-4998-9AC3-CAEC7B5A7764}" destId="{CA5C94EF-17F7-40B8-A533-AE44728FC3C1}" srcOrd="4" destOrd="0" parTransId="{A66707D6-5B2E-4D72-A55C-E580623F9786}" sibTransId="{95176C3B-FB9F-43E4-B32D-7755FE80F2F7}"/>
    <dgm:cxn modelId="{1E61BF62-8652-4B07-9374-3B0A6E169012}" type="presOf" srcId="{572D0531-0C07-42B8-A299-660C29C2C181}" destId="{C2659472-435F-4803-AF5C-0134CB3F0356}" srcOrd="0" destOrd="0" presId="urn:microsoft.com/office/officeart/2005/8/layout/pyramid2"/>
    <dgm:cxn modelId="{8661D8A9-EC2E-486B-9C6F-F1D0AD8DED32}" type="presOf" srcId="{F3D15406-A66A-45C7-9954-D4161701D397}" destId="{D116D6FC-539D-4ABE-8D61-BBC2E9BC8A59}" srcOrd="0" destOrd="0" presId="urn:microsoft.com/office/officeart/2005/8/layout/pyramid2"/>
    <dgm:cxn modelId="{DED86217-4DA9-447D-83D5-DE3E05E7D5AD}" type="presParOf" srcId="{2917D113-B9C3-4F52-A9D4-6F7E00EFA0E2}" destId="{4EBECDFF-5684-466B-B44A-A547A773D92F}" srcOrd="0" destOrd="0" presId="urn:microsoft.com/office/officeart/2005/8/layout/pyramid2"/>
    <dgm:cxn modelId="{7C2722F9-0D43-4ABD-A0BD-55C512A0ADCF}" type="presParOf" srcId="{2917D113-B9C3-4F52-A9D4-6F7E00EFA0E2}" destId="{F13AD49A-4123-4E4F-94CE-053C76DD2397}" srcOrd="1" destOrd="0" presId="urn:microsoft.com/office/officeart/2005/8/layout/pyramid2"/>
    <dgm:cxn modelId="{0C0131B6-8CB2-4954-8443-EF34DEC763F6}" type="presParOf" srcId="{F13AD49A-4123-4E4F-94CE-053C76DD2397}" destId="{A3320383-D261-4FBC-B325-7CB437C0F499}" srcOrd="0" destOrd="0" presId="urn:microsoft.com/office/officeart/2005/8/layout/pyramid2"/>
    <dgm:cxn modelId="{B0244B11-6737-41F1-8692-B7F5EA07B679}" type="presParOf" srcId="{F13AD49A-4123-4E4F-94CE-053C76DD2397}" destId="{A8292134-AFA6-448B-85EA-8FC680B35CDB}" srcOrd="1" destOrd="0" presId="urn:microsoft.com/office/officeart/2005/8/layout/pyramid2"/>
    <dgm:cxn modelId="{B484B4A4-BD07-48A5-BFFC-29FC25EE9E02}" type="presParOf" srcId="{F13AD49A-4123-4E4F-94CE-053C76DD2397}" destId="{D116D6FC-539D-4ABE-8D61-BBC2E9BC8A59}" srcOrd="2" destOrd="0" presId="urn:microsoft.com/office/officeart/2005/8/layout/pyramid2"/>
    <dgm:cxn modelId="{C502B5C9-D332-4A4A-AF44-234BE79BC4CB}" type="presParOf" srcId="{F13AD49A-4123-4E4F-94CE-053C76DD2397}" destId="{6F9627D4-4E14-46AA-A48B-67050272B366}" srcOrd="3" destOrd="0" presId="urn:microsoft.com/office/officeart/2005/8/layout/pyramid2"/>
    <dgm:cxn modelId="{FDBD19DC-3BBF-4D68-A063-F492F0E1F464}" type="presParOf" srcId="{F13AD49A-4123-4E4F-94CE-053C76DD2397}" destId="{C2659472-435F-4803-AF5C-0134CB3F0356}" srcOrd="4" destOrd="0" presId="urn:microsoft.com/office/officeart/2005/8/layout/pyramid2"/>
    <dgm:cxn modelId="{591740EA-CF7D-440C-B0DE-259B25FFF1A1}" type="presParOf" srcId="{F13AD49A-4123-4E4F-94CE-053C76DD2397}" destId="{C640AF36-3875-4F1B-8806-C44387370DD5}" srcOrd="5" destOrd="0" presId="urn:microsoft.com/office/officeart/2005/8/layout/pyramid2"/>
    <dgm:cxn modelId="{91828640-E536-4D64-A26B-39260DDCCECA}" type="presParOf" srcId="{F13AD49A-4123-4E4F-94CE-053C76DD2397}" destId="{AB955FBD-FE2F-454D-8A27-DD0515130519}" srcOrd="6" destOrd="0" presId="urn:microsoft.com/office/officeart/2005/8/layout/pyramid2"/>
    <dgm:cxn modelId="{9226E64B-4E17-4DBE-8A0A-5F9DDECD510A}" type="presParOf" srcId="{F13AD49A-4123-4E4F-94CE-053C76DD2397}" destId="{99AFCEAA-9A10-4600-ACF9-BE01283174DD}" srcOrd="7" destOrd="0" presId="urn:microsoft.com/office/officeart/2005/8/layout/pyramid2"/>
    <dgm:cxn modelId="{A78402C5-9BA5-47A2-A1AF-E607AE994909}" type="presParOf" srcId="{F13AD49A-4123-4E4F-94CE-053C76DD2397}" destId="{20F4ABDE-3162-4991-BE79-2CE1FAF163D0}" srcOrd="8" destOrd="0" presId="urn:microsoft.com/office/officeart/2005/8/layout/pyramid2"/>
    <dgm:cxn modelId="{74CEF21E-043C-4FE6-B22E-F27B25D617AB}" type="presParOf" srcId="{F13AD49A-4123-4E4F-94CE-053C76DD2397}" destId="{B2077CA0-E970-4746-9B7A-7E9ADA53FA02}" srcOrd="9" destOrd="0" presId="urn:microsoft.com/office/officeart/2005/8/layout/pyramid2"/>
    <dgm:cxn modelId="{1AA41319-214A-4DDB-88E7-C2034C4A2041}" type="presParOf" srcId="{F13AD49A-4123-4E4F-94CE-053C76DD2397}" destId="{0C6466FE-C4AA-468D-A12D-B5E092C8E228}" srcOrd="10" destOrd="0" presId="urn:microsoft.com/office/officeart/2005/8/layout/pyramid2"/>
    <dgm:cxn modelId="{5E84479A-C28D-44A1-A6E4-B9C7F08614A5}" type="presParOf" srcId="{F13AD49A-4123-4E4F-94CE-053C76DD2397}" destId="{617F0665-0C8E-4CF8-8815-EAE8EAEED3E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ECDFF-5684-466B-B44A-A547A773D92F}">
      <dsp:nvSpPr>
        <dsp:cNvPr id="0" name=""/>
        <dsp:cNvSpPr/>
      </dsp:nvSpPr>
      <dsp:spPr>
        <a:xfrm>
          <a:off x="0" y="0"/>
          <a:ext cx="7464145"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20383-D261-4FBC-B325-7CB437C0F499}">
      <dsp:nvSpPr>
        <dsp:cNvPr id="0" name=""/>
        <dsp:cNvSpPr/>
      </dsp:nvSpPr>
      <dsp:spPr>
        <a:xfrm rot="10800000" flipV="1">
          <a:off x="0" y="3611236"/>
          <a:ext cx="3630139" cy="36560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Исследовательский метод</a:t>
          </a:r>
          <a:endParaRPr lang="ru-RU" sz="2000" b="1" kern="1200" dirty="0">
            <a:latin typeface="Arial" pitchFamily="34" charset="0"/>
            <a:cs typeface="Arial" pitchFamily="34" charset="0"/>
          </a:endParaRPr>
        </a:p>
      </dsp:txBody>
      <dsp:txXfrm rot="-10800000">
        <a:off x="17847" y="3629083"/>
        <a:ext cx="3594445" cy="329912"/>
      </dsp:txXfrm>
    </dsp:sp>
    <dsp:sp modelId="{D116D6FC-539D-4ABE-8D61-BBC2E9BC8A59}">
      <dsp:nvSpPr>
        <dsp:cNvPr id="0" name=""/>
        <dsp:cNvSpPr/>
      </dsp:nvSpPr>
      <dsp:spPr>
        <a:xfrm>
          <a:off x="3240735" y="199448"/>
          <a:ext cx="4223416" cy="50528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err="1" smtClean="0">
              <a:latin typeface="Arial" pitchFamily="34" charset="0"/>
              <a:cs typeface="Arial" pitchFamily="34" charset="0"/>
            </a:rPr>
            <a:t>Компетентностно</a:t>
          </a:r>
          <a:r>
            <a:rPr lang="ru-RU" sz="2000" b="1" kern="1200" dirty="0" smtClean="0">
              <a:latin typeface="Arial" pitchFamily="34" charset="0"/>
              <a:cs typeface="Arial" pitchFamily="34" charset="0"/>
            </a:rPr>
            <a:t>-ориентированный подход</a:t>
          </a:r>
        </a:p>
      </dsp:txBody>
      <dsp:txXfrm>
        <a:off x="3265401" y="224114"/>
        <a:ext cx="4174084" cy="455956"/>
      </dsp:txXfrm>
    </dsp:sp>
    <dsp:sp modelId="{C2659472-435F-4803-AF5C-0134CB3F0356}">
      <dsp:nvSpPr>
        <dsp:cNvPr id="0" name=""/>
        <dsp:cNvSpPr/>
      </dsp:nvSpPr>
      <dsp:spPr>
        <a:xfrm>
          <a:off x="10" y="2600312"/>
          <a:ext cx="3682363" cy="4299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Словесный метод</a:t>
          </a:r>
        </a:p>
      </dsp:txBody>
      <dsp:txXfrm>
        <a:off x="20999" y="2621301"/>
        <a:ext cx="3640385" cy="387985"/>
      </dsp:txXfrm>
    </dsp:sp>
    <dsp:sp modelId="{AB955FBD-FE2F-454D-8A27-DD0515130519}">
      <dsp:nvSpPr>
        <dsp:cNvPr id="0" name=""/>
        <dsp:cNvSpPr/>
      </dsp:nvSpPr>
      <dsp:spPr>
        <a:xfrm>
          <a:off x="3278949" y="775511"/>
          <a:ext cx="4137881" cy="69206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Системно - </a:t>
          </a:r>
          <a:r>
            <a:rPr lang="ru-RU" sz="2000" b="1" kern="1200" dirty="0" err="1" smtClean="0">
              <a:latin typeface="Arial" pitchFamily="34" charset="0"/>
              <a:cs typeface="Arial" pitchFamily="34" charset="0"/>
            </a:rPr>
            <a:t>деятельностный</a:t>
          </a:r>
          <a:endParaRPr lang="ru-RU" sz="2000" b="1" kern="1200" dirty="0" smtClean="0">
            <a:latin typeface="Arial" pitchFamily="34" charset="0"/>
            <a:cs typeface="Arial" pitchFamily="34" charset="0"/>
          </a:endParaRPr>
        </a:p>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подход</a:t>
          </a:r>
          <a:endParaRPr lang="ru-RU" sz="2000" b="1" kern="1200" dirty="0">
            <a:latin typeface="Arial" pitchFamily="34" charset="0"/>
            <a:cs typeface="Arial" pitchFamily="34" charset="0"/>
          </a:endParaRPr>
        </a:p>
      </dsp:txBody>
      <dsp:txXfrm>
        <a:off x="3312733" y="809295"/>
        <a:ext cx="4070313" cy="624492"/>
      </dsp:txXfrm>
    </dsp:sp>
    <dsp:sp modelId="{20F4ABDE-3162-4991-BE79-2CE1FAF163D0}">
      <dsp:nvSpPr>
        <dsp:cNvPr id="0" name=""/>
        <dsp:cNvSpPr/>
      </dsp:nvSpPr>
      <dsp:spPr>
        <a:xfrm>
          <a:off x="3224463" y="1495591"/>
          <a:ext cx="4239688" cy="60891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b="1" kern="1200" dirty="0" smtClean="0">
              <a:latin typeface="Arial" pitchFamily="34" charset="0"/>
              <a:cs typeface="Arial" pitchFamily="34" charset="0"/>
            </a:rPr>
            <a:t>Коммуникативный подход</a:t>
          </a:r>
        </a:p>
        <a:p>
          <a:pPr lvl="0" algn="ctr" defTabSz="666750">
            <a:lnSpc>
              <a:spcPct val="90000"/>
            </a:lnSpc>
            <a:spcBef>
              <a:spcPct val="0"/>
            </a:spcBef>
            <a:spcAft>
              <a:spcPct val="35000"/>
            </a:spcAft>
          </a:pPr>
          <a:endParaRPr lang="ru-RU" kern="1200" dirty="0"/>
        </a:p>
      </dsp:txBody>
      <dsp:txXfrm>
        <a:off x="3254188" y="1525316"/>
        <a:ext cx="4180238" cy="549463"/>
      </dsp:txXfrm>
    </dsp:sp>
    <dsp:sp modelId="{0C6466FE-C4AA-468D-A12D-B5E092C8E228}">
      <dsp:nvSpPr>
        <dsp:cNvPr id="0" name=""/>
        <dsp:cNvSpPr/>
      </dsp:nvSpPr>
      <dsp:spPr>
        <a:xfrm>
          <a:off x="0" y="3079769"/>
          <a:ext cx="3663635" cy="4475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ru-RU" sz="2000" b="1" kern="1200" dirty="0" smtClean="0">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2000" b="1" kern="1200" dirty="0" smtClean="0">
              <a:latin typeface="Arial" pitchFamily="34" charset="0"/>
              <a:cs typeface="Arial" pitchFamily="34" charset="0"/>
            </a:rPr>
            <a:t>Наглядный метод</a:t>
          </a:r>
        </a:p>
        <a:p>
          <a:pPr lvl="0" algn="ctr" defTabSz="400050">
            <a:lnSpc>
              <a:spcPct val="90000"/>
            </a:lnSpc>
            <a:spcBef>
              <a:spcPct val="0"/>
            </a:spcBef>
            <a:spcAft>
              <a:spcPct val="35000"/>
            </a:spcAft>
          </a:pPr>
          <a:endParaRPr lang="ru-RU" sz="2000" kern="1200" dirty="0"/>
        </a:p>
      </dsp:txBody>
      <dsp:txXfrm>
        <a:off x="21850" y="3101619"/>
        <a:ext cx="3619935" cy="40389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4"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C12FF-C16C-4E89-A53D-3446F1BF7FB6}" type="datetimeFigureOut">
              <a:rPr lang="ru-RU" smtClean="0"/>
              <a:t>11.10.2024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A7BB3-046D-46E3-8265-6C5A5C37D885}" type="slidenum">
              <a:rPr lang="ru-RU" smtClean="0"/>
              <a:t>‹#›</a:t>
            </a:fld>
            <a:endParaRPr lang="ru-RU"/>
          </a:p>
        </p:txBody>
      </p:sp>
    </p:spTree>
    <p:extLst>
      <p:ext uri="{BB962C8B-B14F-4D97-AF65-F5344CB8AC3E}">
        <p14:creationId xmlns:p14="http://schemas.microsoft.com/office/powerpoint/2010/main" val="20717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Добрый день, уважаемые коллеги. Тема моего</a:t>
            </a:r>
            <a:r>
              <a:rPr lang="ru-RU" baseline="0" dirty="0" smtClean="0"/>
              <a:t> выступления </a:t>
            </a:r>
            <a:r>
              <a:rPr lang="ru-RU" dirty="0" smtClean="0"/>
              <a:t>«Язык – душа народа», или «Литературное краеведение в развитии мотивации к русскому родному языку».</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a:t>
            </a:fld>
            <a:endParaRPr lang="ru-RU"/>
          </a:p>
        </p:txBody>
      </p:sp>
    </p:spTree>
    <p:extLst>
      <p:ext uri="{BB962C8B-B14F-4D97-AF65-F5344CB8AC3E}">
        <p14:creationId xmlns:p14="http://schemas.microsoft.com/office/powerpoint/2010/main" val="42056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Основная цель работы над проектом - научить школьников работать самостоятельно, индивидуально, формировать умение переносить новые способы деятельности в любую другую область жизни. Читательская грамотность является фактором интеллектуального развития ученика и фактором его воспитания. Процесс обучения работе над исследовательским проектом выстраивается с учетом личного опыта школьников, происходит расширение этого опыта. Учитель помогает самостоятельно выбирать материал для проекта, работать с разными источниками информации (словарями, справочниками, в том числе и на электронных носителях).</a:t>
            </a:r>
          </a:p>
          <a:p>
            <a:r>
              <a:rPr lang="ru-RU" dirty="0" smtClean="0"/>
              <a:t>          </a:t>
            </a:r>
          </a:p>
        </p:txBody>
      </p:sp>
      <p:sp>
        <p:nvSpPr>
          <p:cNvPr id="4" name="Номер слайда 3"/>
          <p:cNvSpPr>
            <a:spLocks noGrp="1"/>
          </p:cNvSpPr>
          <p:nvPr>
            <p:ph type="sldNum" sz="quarter" idx="10"/>
          </p:nvPr>
        </p:nvSpPr>
        <p:spPr/>
        <p:txBody>
          <a:bodyPr/>
          <a:lstStyle/>
          <a:p>
            <a:fld id="{80CA7BB3-046D-46E3-8265-6C5A5C37D885}" type="slidenum">
              <a:rPr lang="ru-RU" smtClean="0"/>
              <a:t>10</a:t>
            </a:fld>
            <a:endParaRPr lang="ru-RU"/>
          </a:p>
        </p:txBody>
      </p:sp>
    </p:spTree>
    <p:extLst>
      <p:ext uri="{BB962C8B-B14F-4D97-AF65-F5344CB8AC3E}">
        <p14:creationId xmlns:p14="http://schemas.microsoft.com/office/powerpoint/2010/main" val="77667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Приведу пример работы над арт-проектом: «Частушка как живой жанр фольклорного наследия  Зауралья». С этой работой мы приняли участие во Всероссийском социально значимом проекте «Детский фестиваль устного народного творчества «Россия — наш общий дом», в рамках которого проходил Всероссийский  командный Конкурс </a:t>
            </a:r>
            <a:r>
              <a:rPr lang="ru-RU" dirty="0" err="1" smtClean="0"/>
              <a:t>медиатекстов</a:t>
            </a:r>
            <a:r>
              <a:rPr lang="ru-RU" dirty="0" smtClean="0"/>
              <a:t> «Пишем главу о родном фольклоре в большую </a:t>
            </a:r>
            <a:r>
              <a:rPr lang="ru-RU" dirty="0" err="1" smtClean="0"/>
              <a:t>медиакнигу</a:t>
            </a:r>
            <a:r>
              <a:rPr lang="ru-RU" dirty="0" smtClean="0"/>
              <a:t>». На первом этапе важно было определить тему проекта, сформулировать цель и задачи, гипотезу исследования. Учащиеся под руководством учителя принимают, уточняют методы исследования, тем самым вживаются в проект. На этом этапе можно использовать прием «Реставратор». Задание: заполни пропуски терминами. На втором этапе ребята получили задания, стимулирующие их к познавательной и творческой активности. Прежде всего, следовало выстроить сюжетную линию проекта,  найти своеобразие зауральской частушки в  разных источниках, отметить особенности этого жанра, характерные для Зауралья. Эти материалы ребята оформили в виде ментальной карты.</a:t>
            </a:r>
          </a:p>
          <a:p>
            <a:r>
              <a:rPr lang="ru-RU" dirty="0" smtClean="0"/>
              <a:t>        Ментальные карты (интеллект-карты, </a:t>
            </a:r>
            <a:r>
              <a:rPr lang="ru-RU" dirty="0" err="1" smtClean="0"/>
              <a:t>mind</a:t>
            </a:r>
            <a:r>
              <a:rPr lang="ru-RU" dirty="0" smtClean="0"/>
              <a:t> </a:t>
            </a:r>
            <a:r>
              <a:rPr lang="ru-RU" dirty="0" err="1" smtClean="0"/>
              <a:t>map</a:t>
            </a:r>
            <a:r>
              <a:rPr lang="ru-RU" dirty="0" smtClean="0"/>
              <a:t>) — метод организации идей, задач, концепций и любой другой информации. Ментальные карты помогают визуально структурировать, запоминать и объяснять сложные вещи. Например, записать тезисы выступления или составить учебный план. В центре всех ментальных карт — главная идея. От нее отходят ключевые мысли, которые можно делить на подпункты до тех пор, пока вы не структурируете всю информацию.</a:t>
            </a:r>
          </a:p>
          <a:p>
            <a:r>
              <a:rPr lang="ru-RU" dirty="0" smtClean="0"/>
              <a:t>        Ценность данного методического приема в том, что школьники учатся формулировать вопросы по прочитанному тексту, наглядно представлять нужную информацию,  создавать устное монологическое высказывание определенной коммуникативной направленности.</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11</a:t>
            </a:fld>
            <a:endParaRPr lang="ru-RU"/>
          </a:p>
        </p:txBody>
      </p:sp>
    </p:spTree>
    <p:extLst>
      <p:ext uri="{BB962C8B-B14F-4D97-AF65-F5344CB8AC3E}">
        <p14:creationId xmlns:p14="http://schemas.microsoft.com/office/powerpoint/2010/main" val="200332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формирования, развития и повышения уровня читательской грамотности учащихся использую социальное проектирование. В этом году мы представили социальный проект «Мобильный музей пограничной службы» на Всероссийский конкурс социальных проектов. В рамках подготовки проекта мы представляли </a:t>
            </a:r>
            <a:r>
              <a:rPr lang="ru-RU" dirty="0" err="1" smtClean="0"/>
              <a:t>медиавизитку</a:t>
            </a:r>
            <a:r>
              <a:rPr lang="ru-RU" dirty="0" smtClean="0"/>
              <a:t> команды, в которой рассказывали о нашем Зауралье. Это конкурсное задание требовало изучить и проанализировать много источников, в том числе и </a:t>
            </a:r>
            <a:r>
              <a:rPr lang="ru-RU" dirty="0" err="1" smtClean="0"/>
              <a:t>интернет-ресурсов</a:t>
            </a:r>
            <a:r>
              <a:rPr lang="ru-RU" dirty="0" smtClean="0"/>
              <a:t>. Второе конкурсное задание – составить и представить </a:t>
            </a:r>
            <a:r>
              <a:rPr lang="ru-RU" dirty="0" err="1" smtClean="0"/>
              <a:t>видеоинтервью</a:t>
            </a:r>
            <a:r>
              <a:rPr lang="ru-RU" dirty="0" smtClean="0"/>
              <a:t> с настоящим человеком. Интервьюирование формирует умение анализировать информацию, умение применять знания в нестандартной ситуации, умение критически оценивать полученную информацию. Третье конкурсное задание – презентация социального проекта.</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12</a:t>
            </a:fld>
            <a:endParaRPr lang="ru-RU"/>
          </a:p>
        </p:txBody>
      </p:sp>
    </p:spTree>
    <p:extLst>
      <p:ext uri="{BB962C8B-B14F-4D97-AF65-F5344CB8AC3E}">
        <p14:creationId xmlns:p14="http://schemas.microsoft.com/office/powerpoint/2010/main" val="23517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Одним из аспектов работы по русскому родному языку является формирование интереса к нему через читательскую грамотность. Читательская грамотность -  одна из составляющей функциональной грамотности. Работая с текстом произведения, учащиеся учатся извлекать информацию из текста и создавать собственное высказывание, учатся оценивать его содержание, достоверность; осмысливать и выделять основную мысль или проблему, обнаруживать противоречия; интерпретировать текст.</a:t>
            </a:r>
          </a:p>
          <a:p>
            <a:r>
              <a:rPr lang="ru-RU" dirty="0" smtClean="0"/>
              <a:t>Какие образовательные приемы помогут создать условия для формирования функциональной грамотности? Их достаточно много, например, приемы технологии развития критического мышления, которые вы видите на слайде. </a:t>
            </a:r>
          </a:p>
          <a:p>
            <a:r>
              <a:rPr lang="ru-RU" dirty="0" smtClean="0"/>
              <a:t>  «Вопросы к тексту»</a:t>
            </a:r>
          </a:p>
          <a:p>
            <a:r>
              <a:rPr lang="ru-RU" dirty="0" smtClean="0"/>
              <a:t>Прием «Лови ошибку</a:t>
            </a:r>
          </a:p>
          <a:p>
            <a:r>
              <a:rPr lang="ru-RU" dirty="0" smtClean="0"/>
              <a:t>Создание ментальных карт (интеллектуальных карт) и </a:t>
            </a:r>
            <a:r>
              <a:rPr lang="ru-RU" dirty="0" err="1" smtClean="0"/>
              <a:t>эйдос</a:t>
            </a:r>
            <a:r>
              <a:rPr lang="ru-RU" dirty="0" smtClean="0"/>
              <a:t>-конспектов </a:t>
            </a:r>
          </a:p>
          <a:p>
            <a:r>
              <a:rPr lang="ru-RU" dirty="0" smtClean="0"/>
              <a:t>Прием «Напиши письмо литературному герою» </a:t>
            </a:r>
          </a:p>
          <a:p>
            <a:r>
              <a:rPr lang="ru-RU" dirty="0" smtClean="0"/>
              <a:t>Приём «Отсроченная отгадка» </a:t>
            </a:r>
          </a:p>
          <a:p>
            <a:r>
              <a:rPr lang="ru-RU" dirty="0" smtClean="0"/>
              <a:t>Приемы «Ассоциаций», «Облако слов» </a:t>
            </a:r>
          </a:p>
          <a:p>
            <a:r>
              <a:rPr lang="ru-RU" dirty="0" smtClean="0"/>
              <a:t>Прием «Озвучивание немого кино»</a:t>
            </a:r>
          </a:p>
          <a:p>
            <a:r>
              <a:rPr lang="ru-RU" dirty="0" smtClean="0"/>
              <a:t>Прием    «Реставратор»         </a:t>
            </a:r>
          </a:p>
          <a:p>
            <a:r>
              <a:rPr lang="ru-RU" dirty="0" smtClean="0"/>
              <a:t>Прием «Пересечение тем»</a:t>
            </a:r>
          </a:p>
          <a:p>
            <a:r>
              <a:rPr lang="ru-RU" dirty="0" smtClean="0"/>
              <a:t>Важнейшим компонентом читательской компетентности является смысловое чтение, при котором достигается понимание информационной, смысловой и идейной сторон произведения. На уроках русского родного языка предлагаю для анализа тексты местных авторов. Главное - содержание текста должно быть таким, чтобы у школьника возникло желание откликнуться на основные мысли автора. Словом, текст должен рождать потребность в отклике. Например, </a:t>
            </a:r>
            <a:r>
              <a:rPr lang="ru-RU" dirty="0" err="1" smtClean="0"/>
              <a:t>А.И.Мосин</a:t>
            </a:r>
            <a:r>
              <a:rPr lang="ru-RU" dirty="0" smtClean="0"/>
              <a:t> в рассказе «Рябины дальний свет» приближает нас к быту деревни, обнажает проблемы современности, рисует необыкновенный образ женщины, матери, труженицы, страдалицы, как святой образ самой Родины. Народная речь делает рассказ исторически достоверным источником знаний о деревенской жизни. Сформировать навыки смыслового чтения помогают следующие задания по исследованию особенностей языка произведения:</a:t>
            </a:r>
          </a:p>
          <a:p>
            <a:r>
              <a:rPr lang="ru-RU" dirty="0" smtClean="0"/>
              <a:t>1. Выделите ключевые фразы, в которых автор выражает свой взгляд на проблемы рассказа («Теснота да беднота сближает людей»; «Нельзя сородичей чураться, грех великий!») </a:t>
            </a:r>
          </a:p>
          <a:p>
            <a:r>
              <a:rPr lang="ru-RU" dirty="0" smtClean="0"/>
              <a:t>2. Назовите приемы создания образов (прием сна; психологический анализ; внутренние монологи героини; антитеза)</a:t>
            </a:r>
          </a:p>
          <a:p>
            <a:r>
              <a:rPr lang="ru-RU" dirty="0" smtClean="0"/>
              <a:t>3. Найдите в тексте художественные детали, помогающие созданию образов героев («белокурая гроздь рябины; деревня-родительница»)</a:t>
            </a:r>
          </a:p>
          <a:p>
            <a:r>
              <a:rPr lang="ru-RU" dirty="0" smtClean="0"/>
              <a:t>4. Сделайте вывод о достоинствах рассказа, об индивидуальности автора и запишите свои мысли (глубокий психологизм прозы, умение автора достучаться до сердца читателя)</a:t>
            </a:r>
          </a:p>
          <a:p>
            <a:r>
              <a:rPr lang="ru-RU" dirty="0" smtClean="0"/>
              <a:t>5. Найдите в тексте пейзажные зарисовки и выделите цитаты, соответствующие социальному быту, настроению героев («Зашевелилось, заворочалось городское утро шумливое»; «Здесь все родное, дорого сердцу – и тропинки, и поляны, и голоса детей, любящие </a:t>
            </a:r>
            <a:r>
              <a:rPr lang="ru-RU" dirty="0" err="1" smtClean="0"/>
              <a:t>погляды</a:t>
            </a:r>
            <a:r>
              <a:rPr lang="ru-RU" dirty="0" smtClean="0"/>
              <a:t> Димы»)</a:t>
            </a:r>
          </a:p>
          <a:p>
            <a:r>
              <a:rPr lang="ru-RU" dirty="0" smtClean="0"/>
              <a:t>6. Обратите внимание на речь героев рассказа, сделайте вывод, каков язык произведения (В рассказе много пословиц, крылатых выражений: «доброе слово не в сундуке – на ладони; ни курка-наседка, ни яйца – злата»). Язык произведения прост, так как передает поток мыслей сельской жительницы, поэтому автор использует много слов с уменьшительно-ласкательными суффиксами: </a:t>
            </a:r>
            <a:r>
              <a:rPr lang="ru-RU" dirty="0" err="1" smtClean="0"/>
              <a:t>Димушко</a:t>
            </a:r>
            <a:r>
              <a:rPr lang="ru-RU" dirty="0" smtClean="0"/>
              <a:t>, одеяльце, родненький, </a:t>
            </a:r>
            <a:r>
              <a:rPr lang="ru-RU" dirty="0" err="1" smtClean="0"/>
              <a:t>роднуля</a:t>
            </a:r>
            <a:r>
              <a:rPr lang="ru-RU" dirty="0" smtClean="0"/>
              <a:t>.  В тексте встречаются  диалектизмы: «</a:t>
            </a:r>
            <a:r>
              <a:rPr lang="ru-RU" dirty="0" err="1" smtClean="0"/>
              <a:t>боротьба</a:t>
            </a:r>
            <a:r>
              <a:rPr lang="ru-RU" dirty="0" smtClean="0"/>
              <a:t>, тута, легший, </a:t>
            </a:r>
            <a:r>
              <a:rPr lang="ru-RU" dirty="0" err="1" smtClean="0"/>
              <a:t>страждую</a:t>
            </a:r>
            <a:r>
              <a:rPr lang="ru-RU" dirty="0" smtClean="0"/>
              <a:t>», просторечия «</a:t>
            </a:r>
            <a:r>
              <a:rPr lang="ru-RU" dirty="0" err="1" smtClean="0"/>
              <a:t>жись</a:t>
            </a:r>
            <a:r>
              <a:rPr lang="ru-RU" dirty="0" smtClean="0"/>
              <a:t>, че ли, шибко, кажись», эпитеты «холодные глаза, веселая деревня», метафоры «</a:t>
            </a:r>
            <a:r>
              <a:rPr lang="ru-RU" dirty="0" err="1" smtClean="0"/>
              <a:t>обезголосилась</a:t>
            </a:r>
            <a:r>
              <a:rPr lang="ru-RU" dirty="0" smtClean="0"/>
              <a:t> деревня, каменный скафандр города», сравнения «Николка той жизни цветок»)</a:t>
            </a:r>
          </a:p>
          <a:p>
            <a:r>
              <a:rPr lang="ru-RU" dirty="0" smtClean="0"/>
              <a:t> Использование приемов смыслового чтения развивает </a:t>
            </a:r>
            <a:r>
              <a:rPr lang="ru-RU" dirty="0" err="1" smtClean="0"/>
              <a:t>метапредметное</a:t>
            </a:r>
            <a:r>
              <a:rPr lang="ru-RU" dirty="0" smtClean="0"/>
              <a:t> умение воспринимать, осмыслять и усваивать информацию текста. Групповая, коллективная и индивидуальная формы работы на уроке заставляют быть внимательными в работе со словом, выявить подлинный уровень нравственности школьников, воспитать положительные качества в каждом ребенке, способствуют планомерному, последовательному, систематическому формированию нравственных качеств личности.</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13</a:t>
            </a:fld>
            <a:endParaRPr lang="ru-RU"/>
          </a:p>
        </p:txBody>
      </p:sp>
    </p:spTree>
    <p:extLst>
      <p:ext uri="{BB962C8B-B14F-4D97-AF65-F5344CB8AC3E}">
        <p14:creationId xmlns:p14="http://schemas.microsoft.com/office/powerpoint/2010/main" val="258669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Подводя итог, хочу сказать, что накопленный материал по литературному краеведению я систематизировала в учебно-методическом комплексе  «Литература  </a:t>
            </a:r>
            <a:r>
              <a:rPr lang="ru-RU" dirty="0" err="1" smtClean="0"/>
              <a:t>Притобольного</a:t>
            </a:r>
            <a:r>
              <a:rPr lang="ru-RU" dirty="0" smtClean="0"/>
              <a:t> района», включающем в себя учебное пособие, хрестоматию, программу и методические рекомендации к реализации программы. </a:t>
            </a:r>
          </a:p>
          <a:p>
            <a:r>
              <a:rPr lang="ru-RU" dirty="0" smtClean="0"/>
              <a:t> Таким образом, работа по литературному краеведению,  направленная  на развитие мотивации к родному русскому языку способствует формированию духовно богатой личности. Активность учеников при обсуждении произведений, их реакция на поставленные вопросы, составление собственных суждений  - это важная часть систематической и вдумчивой работы над словом, которая будет эффективна тогда, когда в процессе обучения будет сформирован интерес к знаниям. </a:t>
            </a:r>
          </a:p>
          <a:p>
            <a:r>
              <a:rPr lang="ru-RU" dirty="0" smtClean="0"/>
              <a:t>Опытом своей  работы я охотно делюсь с коллегами в сетевых сообществах, на своем сайте и в блоге.</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14</a:t>
            </a:fld>
            <a:endParaRPr lang="ru-RU"/>
          </a:p>
        </p:txBody>
      </p:sp>
    </p:spTree>
    <p:extLst>
      <p:ext uri="{BB962C8B-B14F-4D97-AF65-F5344CB8AC3E}">
        <p14:creationId xmlns:p14="http://schemas.microsoft.com/office/powerpoint/2010/main" val="83189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Вершина горы уже близка… За этот долгий и тернистый путь изменились </a:t>
            </a:r>
            <a:r>
              <a:rPr lang="ru-RU" dirty="0" err="1" smtClean="0"/>
              <a:t>госстандарты</a:t>
            </a:r>
            <a:r>
              <a:rPr lang="ru-RU" dirty="0" smtClean="0"/>
              <a:t>, появились инновационные педагогические технологии, возросли требования к современному уроку. А что же осталось? Осталась любовь к профессии, к детям, стала тверже уверенность, что жизненный путь выбран правильно. </a:t>
            </a:r>
            <a:r>
              <a:rPr lang="ru-RU" smtClean="0"/>
              <a:t>А еще родилось ощущение радости и счастья от того, что я  учитель.</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15</a:t>
            </a:fld>
            <a:endParaRPr lang="ru-RU"/>
          </a:p>
        </p:txBody>
      </p:sp>
    </p:spTree>
    <p:extLst>
      <p:ext uri="{BB962C8B-B14F-4D97-AF65-F5344CB8AC3E}">
        <p14:creationId xmlns:p14="http://schemas.microsoft.com/office/powerpoint/2010/main" val="223717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Мой педагогический путь длиной в 38 лет напоминает восхождение к вершине горы. Чтобы покорить вершину, нужно многое знать о возможностях каждого ученика, особенностях его характера, нюансах его психологического развития и способах обучения своему предмету. У подножия горы меня поддержали мои родители, дали возможность продолжить нашу семейную династию. На одном из выступов горы ко мне присоединилась моя дочь, стала моей ученицей, соратником, коллегой, сегодня мы вместе идем к покорению вершины.</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2</a:t>
            </a:fld>
            <a:endParaRPr lang="ru-RU"/>
          </a:p>
        </p:txBody>
      </p:sp>
    </p:spTree>
    <p:extLst>
      <p:ext uri="{BB962C8B-B14F-4D97-AF65-F5344CB8AC3E}">
        <p14:creationId xmlns:p14="http://schemas.microsoft.com/office/powerpoint/2010/main" val="196712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Родной язык – душа народа, его первостепенный признак. Через русский родной язык происходит приобщение ребенка к  духовно-нравственным ценностям, воспитание ответственного отношения к национальным языковым традициям. </a:t>
            </a:r>
          </a:p>
          <a:p>
            <a:r>
              <a:rPr lang="ru-RU" dirty="0" smtClean="0"/>
              <a:t>В соответствии с ФГОС родной язык является обязательным для изучения. Одна из задач изучения русского родного языка: </a:t>
            </a:r>
          </a:p>
          <a:p>
            <a:r>
              <a:rPr lang="ru-RU" dirty="0" smtClean="0"/>
              <a:t>воспитание ценностного отношения к родному языку как хранителю культуры, включение в культурно-языковое поле своего народа, формирование первоначальных представлений о единстве и многообразии языкового и культурного пространства России, о языке как основе национального самосознания.</a:t>
            </a:r>
          </a:p>
          <a:p>
            <a:r>
              <a:rPr lang="ru-RU" dirty="0" smtClean="0"/>
              <a:t>         Анализ педагогической литературы и собственный опыт работы с учащимися позволяет выбрать основные принципы обучения русскому родному языку.</a:t>
            </a:r>
          </a:p>
          <a:p>
            <a:r>
              <a:rPr lang="ru-RU" dirty="0" smtClean="0"/>
              <a:t>          Актуальность необходимости изучения родного языка обусловлена резким снижением уровня речевой культуры в современном мире, низким уровнем мотивации обучающихся к русскому родному языку.</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3</a:t>
            </a:fld>
            <a:endParaRPr lang="ru-RU"/>
          </a:p>
        </p:txBody>
      </p:sp>
    </p:spTree>
    <p:extLst>
      <p:ext uri="{BB962C8B-B14F-4D97-AF65-F5344CB8AC3E}">
        <p14:creationId xmlns:p14="http://schemas.microsoft.com/office/powerpoint/2010/main" val="398382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же сформировать стойкую положительную мотивацию, создать условия для личностного роста школьников, полного раскрытия их интеллектуального и творческого  потенциала? Способствуют формированию познавательного интереса к русскому родному языку следующие подходы  и методы обучения. Одним из первых подходов в обучении русскому родному языку можно назвать коммуникативно-</a:t>
            </a:r>
            <a:r>
              <a:rPr lang="ru-RU" dirty="0" err="1" smtClean="0"/>
              <a:t>деятельностный</a:t>
            </a:r>
            <a:r>
              <a:rPr lang="ru-RU" dirty="0" smtClean="0"/>
              <a:t> подход. Важное место среди методов обучения занимает словесный метод, потому что слово – это единственный способ познания мира.</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4</a:t>
            </a:fld>
            <a:endParaRPr lang="ru-RU"/>
          </a:p>
        </p:txBody>
      </p:sp>
    </p:spTree>
    <p:extLst>
      <p:ext uri="{BB962C8B-B14F-4D97-AF65-F5344CB8AC3E}">
        <p14:creationId xmlns:p14="http://schemas.microsoft.com/office/powerpoint/2010/main" val="414641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Одним из направлений в моей работе является использование литературного краеведческого материала, с помощью которого формируется уважение к своей культуре, к своему языку.</a:t>
            </a:r>
          </a:p>
          <a:p>
            <a:r>
              <a:rPr lang="ru-RU" dirty="0" smtClean="0"/>
              <a:t>Зауралье имеет богатую литературную историю, связанную с именами </a:t>
            </a:r>
            <a:r>
              <a:rPr lang="ru-RU" dirty="0" err="1" smtClean="0"/>
              <a:t>В.Потанина</a:t>
            </a:r>
            <a:r>
              <a:rPr lang="ru-RU" dirty="0" smtClean="0"/>
              <a:t>, </a:t>
            </a:r>
            <a:r>
              <a:rPr lang="ru-RU" dirty="0" err="1" smtClean="0"/>
              <a:t>В.Юровских</a:t>
            </a:r>
            <a:r>
              <a:rPr lang="ru-RU" dirty="0" smtClean="0"/>
              <a:t>, </a:t>
            </a:r>
            <a:r>
              <a:rPr lang="ru-RU" dirty="0" err="1" smtClean="0"/>
              <a:t>А.Баевой</a:t>
            </a:r>
            <a:r>
              <a:rPr lang="ru-RU" dirty="0" smtClean="0"/>
              <a:t>, </a:t>
            </a:r>
            <a:r>
              <a:rPr lang="ru-RU" dirty="0" err="1" smtClean="0"/>
              <a:t>Л.Тумановой</a:t>
            </a:r>
            <a:r>
              <a:rPr lang="ru-RU" dirty="0" smtClean="0"/>
              <a:t> и многих других писателей и поэтов. </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5</a:t>
            </a:fld>
            <a:endParaRPr lang="ru-RU"/>
          </a:p>
        </p:txBody>
      </p:sp>
    </p:spTree>
    <p:extLst>
      <p:ext uri="{BB962C8B-B14F-4D97-AF65-F5344CB8AC3E}">
        <p14:creationId xmlns:p14="http://schemas.microsoft.com/office/powerpoint/2010/main" val="272951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Начало литературно-краеведческим исследованиям в Зауралье положил труд выдающегося ученого-краеведа  </a:t>
            </a:r>
            <a:r>
              <a:rPr lang="ru-RU" dirty="0" err="1" smtClean="0"/>
              <a:t>А.Н.Зырянова</a:t>
            </a:r>
            <a:r>
              <a:rPr lang="ru-RU" dirty="0" smtClean="0"/>
              <a:t>. Им написано более 60 работ по истории и культуре Зауралья.  Большой вклад в историю литературы нашего края вносят труды </a:t>
            </a:r>
            <a:r>
              <a:rPr lang="ru-RU" dirty="0" err="1" smtClean="0"/>
              <a:t>В.П.Бирюкова</a:t>
            </a:r>
            <a:r>
              <a:rPr lang="ru-RU" dirty="0" smtClean="0"/>
              <a:t>. С 1973 года в память о нем проводятся </a:t>
            </a:r>
            <a:r>
              <a:rPr lang="ru-RU" dirty="0" err="1" smtClean="0"/>
              <a:t>Бирюковские</a:t>
            </a:r>
            <a:r>
              <a:rPr lang="ru-RU" dirty="0" smtClean="0"/>
              <a:t> чтения, присваивается звание лауреата премии им. В. П. Бирюкова.</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6</a:t>
            </a:fld>
            <a:endParaRPr lang="ru-RU"/>
          </a:p>
        </p:txBody>
      </p:sp>
    </p:spTree>
    <p:extLst>
      <p:ext uri="{BB962C8B-B14F-4D97-AF65-F5344CB8AC3E}">
        <p14:creationId xmlns:p14="http://schemas.microsoft.com/office/powerpoint/2010/main" val="204559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Богатый материал по изучению культурного наследия Зауралья представлен устным народным творчеством. Знакомлю ребят с фольклором, обращаю внимание на развитие в нашем крае малых жанров фольклора, ребята знакомятся с русским народным земледельческим календарем – своеобразной, но мало известной школьникам энциклопедией русского народа. Школьники записывают малые жанры фольклора нашей местности, представляют собранные ими произведения обрядовой поэзии – песни, приметы, игры, обряды, мифы, поскольку мифология пронизывает весь аграрный календарь. Знакомятся ребята и с хранителями народной поэзии. Формы работы в этом направлении разнообразны.</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7</a:t>
            </a:fld>
            <a:endParaRPr lang="ru-RU"/>
          </a:p>
        </p:txBody>
      </p:sp>
    </p:spTree>
    <p:extLst>
      <p:ext uri="{BB962C8B-B14F-4D97-AF65-F5344CB8AC3E}">
        <p14:creationId xmlns:p14="http://schemas.microsoft.com/office/powerpoint/2010/main" val="201917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Применение современных образовательных технологий в процессе обучения способствует пониманию текста как системы, в которую вовлечено сознание человека, личности писателя. Основные  из используемых мной технологий представлены на слайде.</a:t>
            </a:r>
          </a:p>
          <a:p>
            <a:r>
              <a:rPr lang="ru-RU" dirty="0" smtClean="0"/>
              <a:t>Обучающиеся познают национальную и общечеловеческую культуру своего края в рамках проектной  исследовательской деятельности. Цель проектной технологии в условиях ФГОС - создать условия, при которых учащиеся развивают  эстетическое отношение к культурному наследию, учатся выявлять смысл  и ценность художественных произведений. Школьники  исследуют текст, выделяют и ставят проблему, находят методы решения, делают выводы и обобщения.</a:t>
            </a:r>
          </a:p>
          <a:p>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8</a:t>
            </a:fld>
            <a:endParaRPr lang="ru-RU"/>
          </a:p>
        </p:txBody>
      </p:sp>
    </p:spTree>
    <p:extLst>
      <p:ext uri="{BB962C8B-B14F-4D97-AF65-F5344CB8AC3E}">
        <p14:creationId xmlns:p14="http://schemas.microsoft.com/office/powerpoint/2010/main" val="197915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Важную роль в повышении мотивации к изучению русского родного языка играют творческие конкурсы исследовательских    проектов. Представлю некоторые результаты исследовательских работ учащихся. </a:t>
            </a:r>
          </a:p>
          <a:p>
            <a:r>
              <a:rPr lang="ru-RU" dirty="0" smtClean="0"/>
              <a:t>В работе «Поиск своего героя писателями – земляками в родном селе </a:t>
            </a:r>
            <a:r>
              <a:rPr lang="ru-RU" dirty="0" err="1" smtClean="0"/>
              <a:t>Раскатихе</a:t>
            </a:r>
            <a:r>
              <a:rPr lang="ru-RU" dirty="0" smtClean="0"/>
              <a:t> </a:t>
            </a:r>
            <a:r>
              <a:rPr lang="ru-RU" dirty="0" err="1" smtClean="0"/>
              <a:t>Притобольного</a:t>
            </a:r>
            <a:r>
              <a:rPr lang="ru-RU" dirty="0" smtClean="0"/>
              <a:t> района Курганской области» мы рассказали о трудовых династиях хлеборобов нашего села и попытались раскрыть особенности изображения характеров земляков в произведениях писателей Зауралья. </a:t>
            </a:r>
          </a:p>
          <a:p>
            <a:r>
              <a:rPr lang="ru-RU" dirty="0" smtClean="0"/>
              <a:t>   Мы использовали музейные и архивные материалы, воспоминания старожилов, письменные источники. Основной материал работы представлен в очерке </a:t>
            </a:r>
            <a:r>
              <a:rPr lang="ru-RU" dirty="0" err="1" smtClean="0"/>
              <a:t>В.Ф,Потанина</a:t>
            </a:r>
            <a:r>
              <a:rPr lang="ru-RU" dirty="0" smtClean="0"/>
              <a:t> «Агроном Мосин» и в повести </a:t>
            </a:r>
            <a:r>
              <a:rPr lang="ru-RU" dirty="0" err="1" smtClean="0"/>
              <a:t>А.И.Мосина</a:t>
            </a:r>
            <a:r>
              <a:rPr lang="ru-RU" dirty="0" smtClean="0"/>
              <a:t> «След росы (Записки агронома)». Эти произведения мы попытались интерпретировать. </a:t>
            </a:r>
          </a:p>
          <a:p>
            <a:r>
              <a:rPr lang="ru-RU" dirty="0" smtClean="0"/>
              <a:t>  Находя героев своих произведений среди односельчан, писатели убеждали  читателей в том, что создатель всех благ – человек. Любить свою землю, черпать из нее нравственность – в этом и есть великий смысл произведений писателей-деревенщиков. </a:t>
            </a:r>
          </a:p>
          <a:p>
            <a:r>
              <a:rPr lang="ru-RU" dirty="0" smtClean="0"/>
              <a:t>Известно, что порой художественные произведения дают больше фактов для раздумий, для понимания исторического периода, чем иные научные исследования. «След  росы» </a:t>
            </a:r>
            <a:r>
              <a:rPr lang="ru-RU" dirty="0" err="1" smtClean="0"/>
              <a:t>А.И.Мосина</a:t>
            </a:r>
            <a:r>
              <a:rPr lang="ru-RU" dirty="0" smtClean="0"/>
              <a:t> принадлежит именно к таким книгам. Это своеобразная энциклопедия зауральской деревни семидесятых годов двадцатого столетия. Мы пришли к выводу, что основными средствами создания образов героев повести являются: </a:t>
            </a:r>
          </a:p>
          <a:p>
            <a:r>
              <a:rPr lang="ru-RU" dirty="0" smtClean="0"/>
              <a:t>•	речевые,</a:t>
            </a:r>
          </a:p>
          <a:p>
            <a:r>
              <a:rPr lang="ru-RU" dirty="0" smtClean="0"/>
              <a:t>•	авторские характеристики,</a:t>
            </a:r>
          </a:p>
          <a:p>
            <a:r>
              <a:rPr lang="ru-RU" dirty="0" smtClean="0"/>
              <a:t>•	портретные,</a:t>
            </a:r>
          </a:p>
          <a:p>
            <a:r>
              <a:rPr lang="ru-RU" dirty="0" smtClean="0"/>
              <a:t>•	художественные детали,</a:t>
            </a:r>
          </a:p>
          <a:p>
            <a:r>
              <a:rPr lang="ru-RU" dirty="0" smtClean="0"/>
              <a:t>•	интерьер,</a:t>
            </a:r>
          </a:p>
          <a:p>
            <a:r>
              <a:rPr lang="ru-RU" dirty="0" smtClean="0"/>
              <a:t>•	подтекст.</a:t>
            </a:r>
          </a:p>
          <a:p>
            <a:r>
              <a:rPr lang="ru-RU" dirty="0" smtClean="0"/>
              <a:t>Речь – неотъемлемая часть образа. Она отражает внутренний мир персонажа. Мы отметили  два способа создания речевых характеристик: косвенный – посредством авторских ремарок и атрибуции диалогов, и прямой – в речи персонажей. </a:t>
            </a:r>
          </a:p>
          <a:p>
            <a:r>
              <a:rPr lang="ru-RU" dirty="0" smtClean="0"/>
              <a:t>В работе «Элементы говора зауральской деревни в речи современных школьников» мы отметили, что диалект жителей Зауралья разнообразен. В Ярославке – выходцы из Псковской губернии, там «акают», деревни называют «</a:t>
            </a:r>
            <a:r>
              <a:rPr lang="ru-RU" dirty="0" err="1" smtClean="0"/>
              <a:t>расейскими</a:t>
            </a:r>
            <a:r>
              <a:rPr lang="ru-RU" dirty="0" smtClean="0"/>
              <a:t>», а жителей «</a:t>
            </a:r>
            <a:r>
              <a:rPr lang="ru-RU" dirty="0" err="1" smtClean="0"/>
              <a:t>расейцами</a:t>
            </a:r>
            <a:r>
              <a:rPr lang="ru-RU" dirty="0" smtClean="0"/>
              <a:t>». В </a:t>
            </a:r>
            <a:r>
              <a:rPr lang="ru-RU" dirty="0" err="1" smtClean="0"/>
              <a:t>Раскатихе</a:t>
            </a:r>
            <a:r>
              <a:rPr lang="ru-RU" dirty="0" smtClean="0"/>
              <a:t> – переселенцы из северных губерний, здесь «окают». Нас называют «</a:t>
            </a:r>
            <a:r>
              <a:rPr lang="ru-RU" dirty="0" err="1" smtClean="0"/>
              <a:t>чалдонцами</a:t>
            </a:r>
            <a:r>
              <a:rPr lang="ru-RU" dirty="0" smtClean="0"/>
              <a:t>».</a:t>
            </a:r>
          </a:p>
          <a:p>
            <a:r>
              <a:rPr lang="ru-RU" dirty="0" smtClean="0"/>
              <a:t> Опираясь на метод сопоставления, мы пришли к выводу, что хотя современные говоры Зауралья изменились, в речи молодежи диалектные фразеологизмы употребляются, но  звучат иначе, чем в речи людей старшего поколения. </a:t>
            </a:r>
          </a:p>
          <a:p>
            <a:r>
              <a:rPr lang="ru-RU" dirty="0" smtClean="0"/>
              <a:t>Метод систематизации позволил оформить  результат исследования - словарь диалектных слов, который может быть интересен для исследователей русского языка. В нашем словаре представлено 142 слова. </a:t>
            </a:r>
          </a:p>
          <a:p>
            <a:r>
              <a:rPr lang="ru-RU" dirty="0" smtClean="0"/>
              <a:t>Отмечу некоторые особенности говора наших сел. </a:t>
            </a:r>
          </a:p>
          <a:p>
            <a:r>
              <a:rPr lang="ru-RU" dirty="0" smtClean="0"/>
              <a:t>В селе </a:t>
            </a:r>
            <a:r>
              <a:rPr lang="ru-RU" dirty="0" err="1" smtClean="0"/>
              <a:t>Чернавском</a:t>
            </a:r>
            <a:r>
              <a:rPr lang="ru-RU" dirty="0" smtClean="0"/>
              <a:t> наблюдается яканье. Например, в слова добавляются лишние звуки: «вострый», «</a:t>
            </a:r>
            <a:r>
              <a:rPr lang="ru-RU" dirty="0" err="1" smtClean="0"/>
              <a:t>хвамилия</a:t>
            </a:r>
            <a:r>
              <a:rPr lang="ru-RU" dirty="0" smtClean="0"/>
              <a:t>». Выпадение и замена звуков: вместо «хвораешь» – «</a:t>
            </a:r>
            <a:r>
              <a:rPr lang="ru-RU" dirty="0" err="1" smtClean="0"/>
              <a:t>хворашь</a:t>
            </a:r>
            <a:r>
              <a:rPr lang="ru-RU" dirty="0" smtClean="0"/>
              <a:t>», выпадение звука В - доить </a:t>
            </a:r>
            <a:r>
              <a:rPr lang="ru-RU" dirty="0" err="1" smtClean="0"/>
              <a:t>кароу</a:t>
            </a:r>
            <a:r>
              <a:rPr lang="ru-RU" dirty="0" smtClean="0"/>
              <a:t>, долгое ШШ : </a:t>
            </a:r>
            <a:r>
              <a:rPr lang="ru-RU" dirty="0" err="1" smtClean="0"/>
              <a:t>ишшо</a:t>
            </a:r>
            <a:r>
              <a:rPr lang="ru-RU" dirty="0" smtClean="0"/>
              <a:t>, </a:t>
            </a:r>
            <a:r>
              <a:rPr lang="ru-RU" dirty="0" err="1" smtClean="0"/>
              <a:t>ишши</a:t>
            </a:r>
            <a:r>
              <a:rPr lang="ru-RU" dirty="0" smtClean="0"/>
              <a:t>, </a:t>
            </a:r>
            <a:r>
              <a:rPr lang="ru-RU" dirty="0" err="1" smtClean="0"/>
              <a:t>яшшик</a:t>
            </a:r>
            <a:r>
              <a:rPr lang="ru-RU" dirty="0" smtClean="0"/>
              <a:t>. </a:t>
            </a:r>
          </a:p>
          <a:p>
            <a:r>
              <a:rPr lang="ru-RU" dirty="0" smtClean="0"/>
              <a:t>В селе </a:t>
            </a:r>
            <a:r>
              <a:rPr lang="ru-RU" dirty="0" err="1" smtClean="0"/>
              <a:t>Раскатихе</a:t>
            </a:r>
            <a:r>
              <a:rPr lang="ru-RU" dirty="0" smtClean="0"/>
              <a:t> говорят, не раскрывая рта, поэтому часто заменяют а на о. Мы записали интересные высказывания среди молодежи </a:t>
            </a:r>
            <a:r>
              <a:rPr lang="ru-RU" dirty="0" err="1" smtClean="0"/>
              <a:t>Раскатихи</a:t>
            </a:r>
            <a:r>
              <a:rPr lang="ru-RU" dirty="0" smtClean="0"/>
              <a:t>: например, пали-</a:t>
            </a:r>
            <a:r>
              <a:rPr lang="ru-RU" dirty="0" err="1" smtClean="0"/>
              <a:t>погнали,сапоги</a:t>
            </a:r>
            <a:r>
              <a:rPr lang="ru-RU" dirty="0" smtClean="0"/>
              <a:t>-</a:t>
            </a:r>
            <a:r>
              <a:rPr lang="ru-RU" dirty="0" err="1" smtClean="0"/>
              <a:t>сандали</a:t>
            </a:r>
            <a:r>
              <a:rPr lang="ru-RU" dirty="0" smtClean="0"/>
              <a:t>; бывают в жизни огорченья: хлеба нет-едим печенье; на нашей улице ни единой </a:t>
            </a:r>
            <a:r>
              <a:rPr lang="ru-RU" dirty="0" err="1" smtClean="0"/>
              <a:t>забастовочки</a:t>
            </a:r>
            <a:r>
              <a:rPr lang="ru-RU" dirty="0" smtClean="0"/>
              <a:t>. В речи </a:t>
            </a:r>
            <a:r>
              <a:rPr lang="ru-RU" dirty="0" err="1" smtClean="0"/>
              <a:t>раскатихинских</a:t>
            </a:r>
            <a:r>
              <a:rPr lang="ru-RU" dirty="0" smtClean="0"/>
              <a:t> ребят довольно много </a:t>
            </a:r>
            <a:r>
              <a:rPr lang="ru-RU" dirty="0" err="1" smtClean="0"/>
              <a:t>простеречий</a:t>
            </a:r>
            <a:r>
              <a:rPr lang="ru-RU" dirty="0" smtClean="0"/>
              <a:t>: </a:t>
            </a:r>
            <a:r>
              <a:rPr lang="ru-RU" dirty="0" err="1" smtClean="0"/>
              <a:t>севолешь</a:t>
            </a:r>
            <a:r>
              <a:rPr lang="ru-RU" dirty="0" smtClean="0"/>
              <a:t>, </a:t>
            </a:r>
            <a:r>
              <a:rPr lang="ru-RU" dirty="0" err="1" smtClean="0"/>
              <a:t>коната</a:t>
            </a:r>
            <a:r>
              <a:rPr lang="ru-RU" dirty="0" smtClean="0"/>
              <a:t>, тута, </a:t>
            </a:r>
            <a:r>
              <a:rPr lang="ru-RU" dirty="0" err="1" smtClean="0"/>
              <a:t>тама</a:t>
            </a:r>
            <a:r>
              <a:rPr lang="ru-RU" dirty="0" smtClean="0"/>
              <a:t>. </a:t>
            </a:r>
          </a:p>
          <a:p>
            <a:r>
              <a:rPr lang="ru-RU" dirty="0" smtClean="0"/>
              <a:t>Употребляют в Зауралье стяженные формы глагола: </a:t>
            </a:r>
            <a:r>
              <a:rPr lang="ru-RU" dirty="0" err="1" smtClean="0"/>
              <a:t>знаш</a:t>
            </a:r>
            <a:r>
              <a:rPr lang="ru-RU" dirty="0" smtClean="0"/>
              <a:t>, </a:t>
            </a:r>
            <a:r>
              <a:rPr lang="ru-RU" dirty="0" err="1" smtClean="0"/>
              <a:t>знат</a:t>
            </a:r>
            <a:r>
              <a:rPr lang="ru-RU" dirty="0" smtClean="0"/>
              <a:t>. Часто встречается постпозитивная частица ОТ, ТО: хлеб-от, изба-то. Слова в нашем селе интересные: мы едим шаньги, </a:t>
            </a:r>
            <a:r>
              <a:rPr lang="ru-RU" dirty="0" err="1" smtClean="0"/>
              <a:t>мороженку</a:t>
            </a:r>
            <a:r>
              <a:rPr lang="ru-RU" dirty="0" smtClean="0"/>
              <a:t>, соседей не ругаем, а </a:t>
            </a:r>
            <a:r>
              <a:rPr lang="ru-RU" dirty="0" err="1" smtClean="0"/>
              <a:t>кастерим</a:t>
            </a:r>
            <a:r>
              <a:rPr lang="ru-RU" dirty="0" smtClean="0"/>
              <a:t>. </a:t>
            </a:r>
          </a:p>
          <a:p>
            <a:r>
              <a:rPr lang="ru-RU" dirty="0" smtClean="0"/>
              <a:t>Пользуясь  методом  классификации, мы попытались отметить общее в лексике говора наших сел: подберезовик называют обабком, паутину - </a:t>
            </a:r>
            <a:r>
              <a:rPr lang="ru-RU" dirty="0" err="1" smtClean="0"/>
              <a:t>тенётой</a:t>
            </a:r>
            <a:r>
              <a:rPr lang="ru-RU" dirty="0" smtClean="0"/>
              <a:t>, лаборатория - </a:t>
            </a:r>
            <a:r>
              <a:rPr lang="ru-RU" dirty="0" err="1" smtClean="0"/>
              <a:t>лаболатория</a:t>
            </a:r>
            <a:r>
              <a:rPr lang="ru-RU" dirty="0" smtClean="0"/>
              <a:t>, нерадивых и никчемных людей называют у нас </a:t>
            </a:r>
            <a:r>
              <a:rPr lang="ru-RU" dirty="0" err="1" smtClean="0"/>
              <a:t>шошкой-ерошкой</a:t>
            </a:r>
            <a:r>
              <a:rPr lang="ru-RU" dirty="0" smtClean="0"/>
              <a:t>. </a:t>
            </a:r>
          </a:p>
          <a:p>
            <a:r>
              <a:rPr lang="ru-RU" dirty="0" smtClean="0"/>
              <a:t>Интересна работа  «Истоки Божественного слова в лирике зауральского поэта </a:t>
            </a:r>
            <a:r>
              <a:rPr lang="ru-RU" dirty="0" err="1" smtClean="0"/>
              <a:t>А.Н.Иванова</a:t>
            </a:r>
            <a:r>
              <a:rPr lang="ru-RU" dirty="0" smtClean="0"/>
              <a:t> и таджикского поэта-мигранта </a:t>
            </a:r>
            <a:r>
              <a:rPr lang="ru-RU" dirty="0" err="1" smtClean="0"/>
              <a:t>Абдумамада</a:t>
            </a:r>
            <a:r>
              <a:rPr lang="ru-RU" dirty="0" smtClean="0"/>
              <a:t> </a:t>
            </a:r>
            <a:r>
              <a:rPr lang="ru-RU" dirty="0" err="1" smtClean="0"/>
              <a:t>Бекмамадова</a:t>
            </a:r>
            <a:r>
              <a:rPr lang="ru-RU" dirty="0" smtClean="0"/>
              <a:t>». В ней впервые определяются жанровые, идейно-тематические и художественно-эстетические особенности лирики в творчестве  поэтов разных культур. Художественное сознание Иванова имеет много общего с миросозерцанием </a:t>
            </a:r>
            <a:r>
              <a:rPr lang="ru-RU" dirty="0" err="1" smtClean="0"/>
              <a:t>Бекмамадова</a:t>
            </a:r>
            <a:r>
              <a:rPr lang="ru-RU" dirty="0" smtClean="0"/>
              <a:t>. Поэзия наполнена ощущением изначальной целостности мирового бытия. Но следует подчеркнуть принципиальное отличие художественного мира Иванова. В его произведениях по душе одного человека можно судить о душе мира, это есть диалог человека и Вселенной. У </a:t>
            </a:r>
            <a:r>
              <a:rPr lang="ru-RU" dirty="0" err="1" smtClean="0"/>
              <a:t>Бекмамадова</a:t>
            </a:r>
            <a:r>
              <a:rPr lang="ru-RU" dirty="0" smtClean="0"/>
              <a:t> же нет тождественных соответствий между человеком и миром, подчеркивается  мотив одиночества человека. Философские размышления о Боге связывают лирику двух культур. Отсюда и мотив судьбы, соединяющей  пространство земного мира и мира божественного, небесного. </a:t>
            </a:r>
            <a:endParaRPr lang="ru-RU" dirty="0"/>
          </a:p>
        </p:txBody>
      </p:sp>
      <p:sp>
        <p:nvSpPr>
          <p:cNvPr id="4" name="Номер слайда 3"/>
          <p:cNvSpPr>
            <a:spLocks noGrp="1"/>
          </p:cNvSpPr>
          <p:nvPr>
            <p:ph type="sldNum" sz="quarter" idx="10"/>
          </p:nvPr>
        </p:nvSpPr>
        <p:spPr/>
        <p:txBody>
          <a:bodyPr/>
          <a:lstStyle/>
          <a:p>
            <a:fld id="{80CA7BB3-046D-46E3-8265-6C5A5C37D885}" type="slidenum">
              <a:rPr lang="ru-RU" smtClean="0"/>
              <a:t>9</a:t>
            </a:fld>
            <a:endParaRPr lang="ru-RU"/>
          </a:p>
        </p:txBody>
      </p:sp>
    </p:spTree>
    <p:extLst>
      <p:ext uri="{BB962C8B-B14F-4D97-AF65-F5344CB8AC3E}">
        <p14:creationId xmlns:p14="http://schemas.microsoft.com/office/powerpoint/2010/main" val="77667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4791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6572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83766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5077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3204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86036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11.10.2024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6580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11.10.2024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601019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0641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23874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7628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11.10.2024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6796148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3.emf"/><Relationship Id="rId5" Type="http://schemas.openxmlformats.org/officeDocument/2006/relationships/image" Target="../media/image20.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2.emf"/></Relationships>
</file>

<file path=ppt/slides/_rels/slide13.xml.rels><?xml version="1.0" encoding="UTF-8" standalone="yes"?>
<Relationships xmlns="http://schemas.openxmlformats.org/package/2006/relationships"><Relationship Id="rId8" Type="http://schemas.openxmlformats.org/officeDocument/2006/relationships/hyperlink" Target="https://paderinaia1964.ucoz.net/load/priem_associacii_pri_izuchenii_literaturnogo_proizvedenija/1-1-0-22" TargetMode="External"/><Relationship Id="rId13" Type="http://schemas.openxmlformats.org/officeDocument/2006/relationships/image" Target="../media/image29.png"/><Relationship Id="rId18" Type="http://schemas.openxmlformats.org/officeDocument/2006/relationships/hyperlink" Target="http://paderinaia2013.blogspot.com/p/blog-page_8089.html" TargetMode="External"/><Relationship Id="rId3" Type="http://schemas.openxmlformats.org/officeDocument/2006/relationships/image" Target="../media/image24.png"/><Relationship Id="rId21" Type="http://schemas.openxmlformats.org/officeDocument/2006/relationships/hyperlink" Target="http://paderinaia2013.blogspot.com/p/blog-page_44.html" TargetMode="External"/><Relationship Id="rId7" Type="http://schemas.openxmlformats.org/officeDocument/2006/relationships/image" Target="../media/image26.png"/><Relationship Id="rId12" Type="http://schemas.openxmlformats.org/officeDocument/2006/relationships/hyperlink" Target="https://docs.google.com/forms/d/1alwDX7N1VGRJZt-lbksw-b14Gni6pHG0G6sqPazK8hQ/edit?usp=drive_web" TargetMode="External"/><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hyperlink" Target="http://paderinaia2013.blogspot.com/p/blog-page_84.html" TargetMode="External"/><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paderinaia1964.ucoz.net/load/priem_otsrochennaja_zagadka_chtenie_s_ostanovkami/1-1-0-23" TargetMode="External"/><Relationship Id="rId11" Type="http://schemas.openxmlformats.org/officeDocument/2006/relationships/image" Target="../media/image28.png"/><Relationship Id="rId24"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hyperlink" Target="http://paderinaia2013.blogspot.com/p/blog-page_9953.html" TargetMode="External"/><Relationship Id="rId10" Type="http://schemas.openxmlformats.org/officeDocument/2006/relationships/hyperlink" Target="https://paderinaia1964.ucoz.net/load/ja_k_vam_pishu_pismo_literaturnomu_geroju/1-1-0-21" TargetMode="External"/><Relationship Id="rId19" Type="http://schemas.openxmlformats.org/officeDocument/2006/relationships/image" Target="../media/image32.png"/><Relationship Id="rId4" Type="http://schemas.openxmlformats.org/officeDocument/2006/relationships/hyperlink" Target="http://paderinaia2013.blogspot.com/p/blog-page.html" TargetMode="External"/><Relationship Id="rId9" Type="http://schemas.openxmlformats.org/officeDocument/2006/relationships/image" Target="../media/image27.png"/><Relationship Id="rId14" Type="http://schemas.openxmlformats.org/officeDocument/2006/relationships/hyperlink" Target="http://paderinaia2013.blogspot.com/p/blog-page_43.html" TargetMode="External"/><Relationship Id="rId22"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paderinaia2013.blogspot.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hyperlink" Target="https://paderinaia1964.ucoz.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67544" y="404664"/>
            <a:ext cx="8064896" cy="2376264"/>
          </a:xfrm>
        </p:spPr>
        <p:txBody>
          <a:bodyPr>
            <a:noAutofit/>
          </a:bodyPr>
          <a:lstStyle/>
          <a:p>
            <a:r>
              <a:rPr lang="ru-RU" sz="2800" b="1" dirty="0" smtClean="0">
                <a:solidFill>
                  <a:srgbClr val="C00000"/>
                </a:solidFill>
                <a:latin typeface="Arial" panose="020B0604020202020204" pitchFamily="34" charset="0"/>
                <a:cs typeface="Arial" panose="020B0604020202020204" pitchFamily="34" charset="0"/>
              </a:rPr>
              <a:t>«</a:t>
            </a:r>
            <a:r>
              <a:rPr lang="ru-RU" sz="2800" b="1" dirty="0">
                <a:solidFill>
                  <a:srgbClr val="C00000"/>
                </a:solidFill>
                <a:latin typeface="Arial" panose="020B0604020202020204" pitchFamily="34" charset="0"/>
                <a:cs typeface="Arial" panose="020B0604020202020204" pitchFamily="34" charset="0"/>
              </a:rPr>
              <a:t>Язык – душа народа», или </a:t>
            </a:r>
            <a:r>
              <a:rPr lang="ru-RU" sz="2800" b="1" dirty="0" smtClean="0">
                <a:solidFill>
                  <a:srgbClr val="C00000"/>
                </a:solidFill>
                <a:latin typeface="Arial" panose="020B0604020202020204" pitchFamily="34" charset="0"/>
                <a:cs typeface="Arial" panose="020B0604020202020204" pitchFamily="34" charset="0"/>
              </a:rPr>
              <a:t>«Литературное краеведение в развитии мотивации к русскому родному </a:t>
            </a:r>
            <a:r>
              <a:rPr lang="ru-RU" sz="2800" b="1" dirty="0">
                <a:solidFill>
                  <a:srgbClr val="C00000"/>
                </a:solidFill>
                <a:latin typeface="Arial" panose="020B0604020202020204" pitchFamily="34" charset="0"/>
                <a:cs typeface="Arial" panose="020B0604020202020204" pitchFamily="34" charset="0"/>
              </a:rPr>
              <a:t>языку</a:t>
            </a:r>
            <a:r>
              <a:rPr lang="ru-RU" sz="2800" b="1" dirty="0" smtClean="0">
                <a:solidFill>
                  <a:srgbClr val="C00000"/>
                </a:solidFill>
                <a:latin typeface="Arial" panose="020B0604020202020204" pitchFamily="34" charset="0"/>
                <a:cs typeface="Arial" panose="020B0604020202020204" pitchFamily="34" charset="0"/>
              </a:rPr>
              <a:t>»</a:t>
            </a:r>
          </a:p>
          <a:p>
            <a:endParaRPr lang="ru-RU" sz="2800" b="1" dirty="0">
              <a:latin typeface="Arial" panose="020B0604020202020204" pitchFamily="34" charset="0"/>
              <a:cs typeface="Arial" panose="020B0604020202020204" pitchFamily="34" charset="0"/>
            </a:endParaRPr>
          </a:p>
          <a:p>
            <a:pPr algn="r"/>
            <a:r>
              <a:rPr lang="ru-RU" sz="2400" b="1" dirty="0" err="1" smtClean="0">
                <a:solidFill>
                  <a:schemeClr val="tx1"/>
                </a:solidFill>
                <a:latin typeface="Arial" panose="020B0604020202020204" pitchFamily="34" charset="0"/>
                <a:cs typeface="Arial" panose="020B0604020202020204" pitchFamily="34" charset="0"/>
              </a:rPr>
              <a:t>Падерина</a:t>
            </a:r>
            <a:r>
              <a:rPr lang="ru-RU" sz="2400" b="1" dirty="0" smtClean="0">
                <a:solidFill>
                  <a:schemeClr val="tx1"/>
                </a:solidFill>
                <a:latin typeface="Arial" panose="020B0604020202020204" pitchFamily="34" charset="0"/>
                <a:cs typeface="Arial" panose="020B0604020202020204" pitchFamily="34" charset="0"/>
              </a:rPr>
              <a:t> Ирина </a:t>
            </a:r>
          </a:p>
          <a:p>
            <a:pPr algn="r"/>
            <a:r>
              <a:rPr lang="ru-RU" sz="2400" b="1" dirty="0" smtClean="0">
                <a:solidFill>
                  <a:schemeClr val="tx1"/>
                </a:solidFill>
                <a:latin typeface="Arial" panose="020B0604020202020204" pitchFamily="34" charset="0"/>
                <a:cs typeface="Arial" panose="020B0604020202020204" pitchFamily="34" charset="0"/>
              </a:rPr>
              <a:t>Александровна,</a:t>
            </a:r>
          </a:p>
          <a:p>
            <a:pPr algn="r"/>
            <a:r>
              <a:rPr lang="ru-RU" sz="2400" b="1" dirty="0">
                <a:solidFill>
                  <a:schemeClr val="tx1"/>
                </a:solidFill>
                <a:latin typeface="Arial" panose="020B0604020202020204" pitchFamily="34" charset="0"/>
                <a:cs typeface="Arial" panose="020B0604020202020204" pitchFamily="34" charset="0"/>
              </a:rPr>
              <a:t>у</a:t>
            </a:r>
            <a:r>
              <a:rPr lang="ru-RU" sz="2400" b="1" dirty="0" smtClean="0">
                <a:solidFill>
                  <a:schemeClr val="tx1"/>
                </a:solidFill>
                <a:latin typeface="Arial" panose="020B0604020202020204" pitchFamily="34" charset="0"/>
                <a:cs typeface="Arial" panose="020B0604020202020204" pitchFamily="34" charset="0"/>
              </a:rPr>
              <a:t>читель русского языка </a:t>
            </a:r>
          </a:p>
          <a:p>
            <a:pPr algn="r"/>
            <a:r>
              <a:rPr lang="ru-RU" sz="2400" b="1" dirty="0" smtClean="0">
                <a:solidFill>
                  <a:schemeClr val="tx1"/>
                </a:solidFill>
                <a:latin typeface="Arial" panose="020B0604020202020204" pitchFamily="34" charset="0"/>
                <a:cs typeface="Arial" panose="020B0604020202020204" pitchFamily="34" charset="0"/>
              </a:rPr>
              <a:t>и литературы</a:t>
            </a:r>
          </a:p>
          <a:p>
            <a:pPr algn="r"/>
            <a:r>
              <a:rPr lang="ru-RU" sz="2400" b="1" dirty="0" smtClean="0">
                <a:solidFill>
                  <a:schemeClr val="tx1"/>
                </a:solidFill>
                <a:latin typeface="Arial" panose="020B0604020202020204" pitchFamily="34" charset="0"/>
                <a:cs typeface="Arial" panose="020B0604020202020204" pitchFamily="34" charset="0"/>
              </a:rPr>
              <a:t>МКОУ «</a:t>
            </a:r>
            <a:r>
              <a:rPr lang="ru-RU" sz="2400" b="1" dirty="0" err="1" smtClean="0">
                <a:solidFill>
                  <a:schemeClr val="tx1"/>
                </a:solidFill>
                <a:latin typeface="Arial" panose="020B0604020202020204" pitchFamily="34" charset="0"/>
                <a:cs typeface="Arial" panose="020B0604020202020204" pitchFamily="34" charset="0"/>
              </a:rPr>
              <a:t>Раскатихинская</a:t>
            </a:r>
            <a:r>
              <a:rPr lang="ru-RU" sz="2400" b="1" dirty="0" smtClean="0">
                <a:solidFill>
                  <a:schemeClr val="tx1"/>
                </a:solidFill>
                <a:latin typeface="Arial" panose="020B0604020202020204" pitchFamily="34" charset="0"/>
                <a:cs typeface="Arial" panose="020B0604020202020204" pitchFamily="34" charset="0"/>
              </a:rPr>
              <a:t> </a:t>
            </a:r>
          </a:p>
          <a:p>
            <a:pPr algn="r"/>
            <a:r>
              <a:rPr lang="ru-RU" sz="2400" b="1" dirty="0" smtClean="0">
                <a:solidFill>
                  <a:schemeClr val="tx1"/>
                </a:solidFill>
                <a:latin typeface="Arial" panose="020B0604020202020204" pitchFamily="34" charset="0"/>
                <a:cs typeface="Arial" panose="020B0604020202020204" pitchFamily="34" charset="0"/>
              </a:rPr>
              <a:t>СОШ»</a:t>
            </a:r>
          </a:p>
          <a:p>
            <a:pPr algn="r"/>
            <a:r>
              <a:rPr lang="ru-RU" sz="2400" b="1" dirty="0" err="1" smtClean="0">
                <a:solidFill>
                  <a:schemeClr val="tx1"/>
                </a:solidFill>
                <a:latin typeface="Arial" panose="020B0604020202020204" pitchFamily="34" charset="0"/>
                <a:cs typeface="Arial" panose="020B0604020202020204" pitchFamily="34" charset="0"/>
              </a:rPr>
              <a:t>Притобольный</a:t>
            </a:r>
            <a:r>
              <a:rPr lang="ru-RU" sz="2400" b="1" dirty="0" smtClean="0">
                <a:solidFill>
                  <a:schemeClr val="tx1"/>
                </a:solidFill>
                <a:latin typeface="Arial" panose="020B0604020202020204" pitchFamily="34" charset="0"/>
                <a:cs typeface="Arial" panose="020B0604020202020204" pitchFamily="34" charset="0"/>
              </a:rPr>
              <a:t> район</a:t>
            </a:r>
          </a:p>
          <a:p>
            <a:pPr algn="r"/>
            <a:r>
              <a:rPr lang="ru-RU" sz="2400" b="1" dirty="0" smtClean="0">
                <a:solidFill>
                  <a:schemeClr val="tx1"/>
                </a:solidFill>
                <a:latin typeface="Arial" panose="020B0604020202020204" pitchFamily="34" charset="0"/>
                <a:cs typeface="Arial" panose="020B0604020202020204" pitchFamily="34" charset="0"/>
              </a:rPr>
              <a:t>Курганская область</a:t>
            </a:r>
            <a:endParaRPr lang="ru-RU" sz="2400" b="1" dirty="0">
              <a:solidFill>
                <a:schemeClr val="tx1"/>
              </a:solidFill>
              <a:latin typeface="Arial" panose="020B0604020202020204" pitchFamily="34" charset="0"/>
              <a:cs typeface="Arial" panose="020B0604020202020204" pitchFamily="34" charset="0"/>
            </a:endParaRPr>
          </a:p>
        </p:txBody>
      </p:sp>
      <p:pic>
        <p:nvPicPr>
          <p:cNvPr id="1026" name="Picture 2" descr="D:\материалы\фото\день учителя\Раскатиха\degHvFUYp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16" y="2924944"/>
            <a:ext cx="4466632" cy="2966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4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Grp="1"/>
          </p:cNvGraphicFramePr>
          <p:nvPr>
            <p:ph idx="1"/>
            <p:extLst>
              <p:ext uri="{D42A27DB-BD31-4B8C-83A1-F6EECF244321}">
                <p14:modId xmlns:p14="http://schemas.microsoft.com/office/powerpoint/2010/main" val="2269780303"/>
              </p:ext>
            </p:extLst>
          </p:nvPr>
        </p:nvGraphicFramePr>
        <p:xfrm>
          <a:off x="220470" y="764704"/>
          <a:ext cx="8646422" cy="5851425"/>
        </p:xfrm>
        <a:graphic>
          <a:graphicData uri="http://schemas.openxmlformats.org/drawingml/2006/table">
            <a:tbl>
              <a:tblPr firstRow="1" bandRow="1">
                <a:tableStyleId>{5C22544A-7EE6-4342-B048-85BDC9FD1C3A}</a:tableStyleId>
              </a:tblPr>
              <a:tblGrid>
                <a:gridCol w="557834"/>
                <a:gridCol w="2928627"/>
                <a:gridCol w="2649709"/>
                <a:gridCol w="2510252"/>
              </a:tblGrid>
              <a:tr h="416943">
                <a:tc>
                  <a:txBody>
                    <a:bodyPr/>
                    <a:lstStyle/>
                    <a:p>
                      <a:r>
                        <a:rPr lang="ru-RU" dirty="0" smtClean="0"/>
                        <a:t>Год</a:t>
                      </a:r>
                      <a:endParaRPr lang="ru-RU" dirty="0"/>
                    </a:p>
                  </a:txBody>
                  <a:tcPr/>
                </a:tc>
                <a:tc>
                  <a:txBody>
                    <a:bodyPr/>
                    <a:lstStyle/>
                    <a:p>
                      <a:r>
                        <a:rPr lang="ru-RU" dirty="0" smtClean="0"/>
                        <a:t>Тема работы</a:t>
                      </a:r>
                      <a:endParaRPr lang="ru-RU" dirty="0"/>
                    </a:p>
                  </a:txBody>
                  <a:tcPr/>
                </a:tc>
                <a:tc>
                  <a:txBody>
                    <a:bodyPr/>
                    <a:lstStyle/>
                    <a:p>
                      <a:r>
                        <a:rPr lang="ru-RU" dirty="0" smtClean="0"/>
                        <a:t>Название мероприятия</a:t>
                      </a:r>
                      <a:endParaRPr lang="ru-RU" dirty="0"/>
                    </a:p>
                  </a:txBody>
                  <a:tcPr/>
                </a:tc>
                <a:tc>
                  <a:txBody>
                    <a:bodyPr/>
                    <a:lstStyle/>
                    <a:p>
                      <a:r>
                        <a:rPr lang="ru-RU" dirty="0" smtClean="0"/>
                        <a:t>Результат </a:t>
                      </a:r>
                      <a:endParaRPr lang="ru-RU" dirty="0"/>
                    </a:p>
                  </a:txBody>
                  <a:tcPr/>
                </a:tc>
              </a:tr>
              <a:tr h="888441">
                <a:tc>
                  <a:txBody>
                    <a:bodyPr/>
                    <a:lstStyle/>
                    <a:p>
                      <a:r>
                        <a:rPr lang="ru-RU" sz="1100" b="1" dirty="0" smtClean="0">
                          <a:latin typeface="Arial" pitchFamily="34" charset="0"/>
                          <a:cs typeface="Arial" pitchFamily="34" charset="0"/>
                        </a:rPr>
                        <a:t>2022</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«Голос России: родная поэзия». </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Всероссийский конкурс подкастов в рамках Всероссийского социально – значимого проекта </a:t>
                      </a:r>
                      <a:r>
                        <a:rPr lang="ru-RU" sz="1100" b="1" dirty="0" err="1" smtClean="0">
                          <a:latin typeface="Arial" pitchFamily="34" charset="0"/>
                          <a:cs typeface="Arial" pitchFamily="34" charset="0"/>
                        </a:rPr>
                        <a:t>г.Санкт</a:t>
                      </a:r>
                      <a:r>
                        <a:rPr lang="ru-RU" sz="1100" b="1" dirty="0" smtClean="0">
                          <a:latin typeface="Arial" pitchFamily="34" charset="0"/>
                          <a:cs typeface="Arial" pitchFamily="34" charset="0"/>
                        </a:rPr>
                        <a:t>-Петербург (командный)</a:t>
                      </a:r>
                    </a:p>
                    <a:p>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Лауреаты</a:t>
                      </a:r>
                      <a:endParaRPr lang="ru-RU" sz="1100" b="1" dirty="0">
                        <a:latin typeface="Arial" pitchFamily="34" charset="0"/>
                        <a:cs typeface="Arial" pitchFamily="34" charset="0"/>
                      </a:endParaRPr>
                    </a:p>
                  </a:txBody>
                  <a:tcPr/>
                </a:tc>
              </a:tr>
              <a:tr h="888441">
                <a:tc>
                  <a:txBody>
                    <a:bodyPr/>
                    <a:lstStyle/>
                    <a:p>
                      <a:r>
                        <a:rPr lang="ru-RU" sz="1100" b="1" dirty="0" smtClean="0">
                          <a:latin typeface="Arial" pitchFamily="34" charset="0"/>
                          <a:cs typeface="Arial" pitchFamily="34" charset="0"/>
                        </a:rPr>
                        <a:t>2022</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«Арт-проект:</a:t>
                      </a:r>
                    </a:p>
                    <a:p>
                      <a:r>
                        <a:rPr lang="ru-RU" sz="1100" b="1" dirty="0" smtClean="0">
                          <a:latin typeface="Arial" pitchFamily="34" charset="0"/>
                          <a:cs typeface="Arial" pitchFamily="34" charset="0"/>
                        </a:rPr>
                        <a:t>«Частушка как живой жанр фольклорного наследия  Зауралья»</a:t>
                      </a:r>
                    </a:p>
                    <a:p>
                      <a:endParaRPr lang="ru-RU" sz="1100" b="1" dirty="0">
                        <a:latin typeface="Arial" pitchFamily="34" charset="0"/>
                        <a:cs typeface="Arial" pitchFamily="34" charset="0"/>
                      </a:endParaRPr>
                    </a:p>
                  </a:txBody>
                  <a:tcPr/>
                </a:tc>
                <a:tc>
                  <a:txBody>
                    <a:bodyPr/>
                    <a:lstStyle/>
                    <a:p>
                      <a:r>
                        <a:rPr lang="ru-RU" sz="1000" b="1" dirty="0" smtClean="0">
                          <a:latin typeface="Arial" pitchFamily="34" charset="0"/>
                          <a:cs typeface="Arial" pitchFamily="34" charset="0"/>
                        </a:rPr>
                        <a:t>Всероссийский социально значимый проект «Детский фестиваль устного народного творчества «Россия — наш общий дом»</a:t>
                      </a:r>
                    </a:p>
                    <a:p>
                      <a:r>
                        <a:rPr lang="ru-RU" sz="1100" b="1" dirty="0" smtClean="0">
                          <a:latin typeface="Arial" pitchFamily="34" charset="0"/>
                          <a:cs typeface="Arial" pitchFamily="34" charset="0"/>
                        </a:rPr>
                        <a:t>Всероссийский  командный Конкурс </a:t>
                      </a:r>
                      <a:r>
                        <a:rPr lang="ru-RU" sz="1100" b="1" dirty="0" err="1" smtClean="0">
                          <a:latin typeface="Arial" pitchFamily="34" charset="0"/>
                          <a:cs typeface="Arial" pitchFamily="34" charset="0"/>
                        </a:rPr>
                        <a:t>медиатекстов</a:t>
                      </a:r>
                      <a:r>
                        <a:rPr lang="ru-RU" sz="1100" b="1" dirty="0" smtClean="0">
                          <a:latin typeface="Arial" pitchFamily="34" charset="0"/>
                          <a:cs typeface="Arial" pitchFamily="34" charset="0"/>
                        </a:rPr>
                        <a:t> «Пишем главу о родном фольклоре в большую </a:t>
                      </a:r>
                      <a:r>
                        <a:rPr lang="ru-RU" sz="1100" b="1" dirty="0" err="1" smtClean="0">
                          <a:latin typeface="Arial" pitchFamily="34" charset="0"/>
                          <a:cs typeface="Arial" pitchFamily="34" charset="0"/>
                        </a:rPr>
                        <a:t>медиакнигу</a:t>
                      </a:r>
                      <a:r>
                        <a:rPr lang="ru-RU" sz="1100" b="1" dirty="0" smtClean="0">
                          <a:latin typeface="Arial" pitchFamily="34" charset="0"/>
                          <a:cs typeface="Arial" pitchFamily="34" charset="0"/>
                        </a:rPr>
                        <a:t>» </a:t>
                      </a:r>
                      <a:r>
                        <a:rPr lang="ru-RU" sz="1100" b="1" dirty="0" err="1" smtClean="0">
                          <a:latin typeface="Arial" pitchFamily="34" charset="0"/>
                          <a:cs typeface="Arial" pitchFamily="34" charset="0"/>
                        </a:rPr>
                        <a:t>г.Санкт</a:t>
                      </a:r>
                      <a:r>
                        <a:rPr lang="ru-RU" sz="1100" b="1" dirty="0" smtClean="0">
                          <a:latin typeface="Arial" pitchFamily="34" charset="0"/>
                          <a:cs typeface="Arial" pitchFamily="34" charset="0"/>
                        </a:rPr>
                        <a:t>-Петербург </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Лауреаты</a:t>
                      </a:r>
                      <a:endParaRPr lang="ru-RU" sz="1100" b="1" dirty="0">
                        <a:latin typeface="Arial" pitchFamily="34" charset="0"/>
                        <a:cs typeface="Arial" pitchFamily="34" charset="0"/>
                      </a:endParaRPr>
                    </a:p>
                  </a:txBody>
                  <a:tcPr/>
                </a:tc>
              </a:tr>
              <a:tr h="888441">
                <a:tc>
                  <a:txBody>
                    <a:bodyPr/>
                    <a:lstStyle/>
                    <a:p>
                      <a:r>
                        <a:rPr lang="ru-RU" sz="1100" b="1" dirty="0" smtClean="0">
                          <a:latin typeface="Arial" pitchFamily="34" charset="0"/>
                          <a:cs typeface="Arial" pitchFamily="34" charset="0"/>
                        </a:rPr>
                        <a:t>2022</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«Топонимы</a:t>
                      </a:r>
                      <a:r>
                        <a:rPr lang="ru-RU" sz="1100" b="1" baseline="0" dirty="0" smtClean="0">
                          <a:latin typeface="Arial" pitchFamily="34" charset="0"/>
                          <a:cs typeface="Arial" pitchFamily="34" charset="0"/>
                        </a:rPr>
                        <a:t> села Обухово и его окрестностей»</a:t>
                      </a:r>
                      <a:endParaRPr lang="ru-RU" sz="1100" b="1" dirty="0">
                        <a:latin typeface="Arial" pitchFamily="34" charset="0"/>
                        <a:cs typeface="Arial" pitchFamily="34" charset="0"/>
                      </a:endParaRPr>
                    </a:p>
                  </a:txBody>
                  <a:tcPr/>
                </a:tc>
                <a:tc>
                  <a:txBody>
                    <a:bodyPr/>
                    <a:lstStyle/>
                    <a:p>
                      <a:r>
                        <a:rPr lang="ru-RU" sz="1100" b="1" dirty="0" smtClean="0">
                          <a:latin typeface="Arial" pitchFamily="34" charset="0"/>
                          <a:cs typeface="Arial" pitchFamily="34" charset="0"/>
                        </a:rPr>
                        <a:t>Региональный конкурс исследовательских работ</a:t>
                      </a:r>
                      <a:r>
                        <a:rPr lang="ru-RU" sz="1100" b="1" baseline="0" dirty="0" smtClean="0">
                          <a:latin typeface="Arial" pitchFamily="34" charset="0"/>
                          <a:cs typeface="Arial" pitchFamily="34" charset="0"/>
                        </a:rPr>
                        <a:t> «Отечество</a:t>
                      </a:r>
                      <a:endParaRPr lang="ru-RU" sz="1100" b="1" dirty="0">
                        <a:latin typeface="Arial" pitchFamily="34" charset="0"/>
                        <a:cs typeface="Arial" pitchFamily="34" charset="0"/>
                      </a:endParaRPr>
                    </a:p>
                  </a:txBody>
                  <a:tcPr/>
                </a:tc>
                <a:tc>
                  <a:txBody>
                    <a:bodyPr/>
                    <a:lstStyle/>
                    <a:p>
                      <a:r>
                        <a:rPr lang="de-DE" sz="1100" b="1" dirty="0" smtClean="0">
                          <a:latin typeface="Arial" pitchFamily="34" charset="0"/>
                          <a:cs typeface="Arial" pitchFamily="34" charset="0"/>
                        </a:rPr>
                        <a:t>II </a:t>
                      </a:r>
                      <a:r>
                        <a:rPr lang="ru-RU" sz="1100" b="1" dirty="0" smtClean="0">
                          <a:latin typeface="Arial" pitchFamily="34" charset="0"/>
                          <a:cs typeface="Arial" pitchFamily="34" charset="0"/>
                        </a:rPr>
                        <a:t>место, призер</a:t>
                      </a:r>
                      <a:endParaRPr lang="ru-RU" sz="1100" b="1" dirty="0">
                        <a:latin typeface="Arial" pitchFamily="34" charset="0"/>
                        <a:cs typeface="Arial" pitchFamily="34" charset="0"/>
                      </a:endParaRPr>
                    </a:p>
                  </a:txBody>
                  <a:tcPr/>
                </a:tc>
              </a:tr>
              <a:tr h="888441">
                <a:tc>
                  <a:txBody>
                    <a:bodyPr/>
                    <a:lstStyle/>
                    <a:p>
                      <a:r>
                        <a:rPr lang="ru-RU" sz="1200" b="1" dirty="0" smtClean="0">
                          <a:latin typeface="Arial" pitchFamily="34" charset="0"/>
                          <a:cs typeface="Arial" pitchFamily="34" charset="0"/>
                        </a:rPr>
                        <a:t>2023</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«Топонимы села Обухово и его окрестностей»</a:t>
                      </a:r>
                    </a:p>
                    <a:p>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Региональная научно-практическая конференция «Шаг в науку»</a:t>
                      </a:r>
                      <a:endParaRPr lang="ru-RU" sz="1200" b="1" dirty="0">
                        <a:latin typeface="Arial" pitchFamily="34" charset="0"/>
                        <a:cs typeface="Arial" pitchFamily="34" charset="0"/>
                      </a:endParaRPr>
                    </a:p>
                  </a:txBody>
                  <a:tcPr/>
                </a:tc>
                <a:tc>
                  <a:txBody>
                    <a:bodyPr/>
                    <a:lstStyle/>
                    <a:p>
                      <a:r>
                        <a:rPr lang="de-DE" sz="1200" b="1" dirty="0" smtClean="0">
                          <a:latin typeface="Arial" pitchFamily="34" charset="0"/>
                          <a:cs typeface="Arial" pitchFamily="34" charset="0"/>
                        </a:rPr>
                        <a:t>III</a:t>
                      </a:r>
                      <a:r>
                        <a:rPr lang="en-US" sz="1200" b="1" dirty="0" smtClean="0">
                          <a:latin typeface="Arial" pitchFamily="34" charset="0"/>
                          <a:cs typeface="Arial" pitchFamily="34" charset="0"/>
                        </a:rPr>
                        <a:t> </a:t>
                      </a:r>
                      <a:r>
                        <a:rPr lang="ru-RU" sz="1200" b="1" dirty="0" smtClean="0">
                          <a:latin typeface="Arial" pitchFamily="34" charset="0"/>
                          <a:cs typeface="Arial" pitchFamily="34" charset="0"/>
                        </a:rPr>
                        <a:t>место,</a:t>
                      </a:r>
                      <a:r>
                        <a:rPr lang="ru-RU" sz="1200" b="1" baseline="0" dirty="0" smtClean="0">
                          <a:latin typeface="Arial" pitchFamily="34" charset="0"/>
                          <a:cs typeface="Arial" pitchFamily="34" charset="0"/>
                        </a:rPr>
                        <a:t> призер</a:t>
                      </a:r>
                      <a:endParaRPr lang="ru-RU" sz="1200" b="1" dirty="0">
                        <a:latin typeface="Arial" pitchFamily="34" charset="0"/>
                        <a:cs typeface="Arial" pitchFamily="34" charset="0"/>
                      </a:endParaRPr>
                    </a:p>
                  </a:txBody>
                  <a:tcPr/>
                </a:tc>
              </a:tr>
              <a:tr h="691009">
                <a:tc>
                  <a:txBody>
                    <a:bodyPr/>
                    <a:lstStyle/>
                    <a:p>
                      <a:r>
                        <a:rPr lang="ru-RU" sz="1200" b="1" dirty="0" smtClean="0">
                          <a:latin typeface="Arial" pitchFamily="34" charset="0"/>
                          <a:cs typeface="Arial" pitchFamily="34" charset="0"/>
                        </a:rPr>
                        <a:t>2023</a:t>
                      </a:r>
                    </a:p>
                    <a:p>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Социальный проект «Мобильный музей пограничной службы»</a:t>
                      </a:r>
                    </a:p>
                    <a:p>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Всероссийский  командный  конкурс социальных проектов в рамках Всероссийского социально – значимого проекта </a:t>
                      </a:r>
                      <a:r>
                        <a:rPr lang="ru-RU" sz="1200" b="1" dirty="0" err="1" smtClean="0">
                          <a:latin typeface="Arial" pitchFamily="34" charset="0"/>
                          <a:cs typeface="Arial" pitchFamily="34" charset="0"/>
                        </a:rPr>
                        <a:t>г.Санкт</a:t>
                      </a:r>
                      <a:r>
                        <a:rPr lang="ru-RU" sz="1200" b="1" dirty="0" smtClean="0">
                          <a:latin typeface="Arial" pitchFamily="34" charset="0"/>
                          <a:cs typeface="Arial" pitchFamily="34" charset="0"/>
                        </a:rPr>
                        <a:t>-Петербург (командный)</a:t>
                      </a:r>
                    </a:p>
                    <a:p>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Лауреаты</a:t>
                      </a:r>
                    </a:p>
                    <a:p>
                      <a:endParaRPr lang="ru-RU" sz="1200" b="1" dirty="0">
                        <a:latin typeface="Arial" pitchFamily="34" charset="0"/>
                        <a:cs typeface="Arial" pitchFamily="34" charset="0"/>
                      </a:endParaRPr>
                    </a:p>
                  </a:txBody>
                  <a:tcPr/>
                </a:tc>
              </a:tr>
            </a:tbl>
          </a:graphicData>
        </a:graphic>
      </p:graphicFrame>
      <p:sp>
        <p:nvSpPr>
          <p:cNvPr id="3" name="TextBox 2"/>
          <p:cNvSpPr txBox="1"/>
          <p:nvPr/>
        </p:nvSpPr>
        <p:spPr>
          <a:xfrm>
            <a:off x="323528" y="218261"/>
            <a:ext cx="8543364" cy="369332"/>
          </a:xfrm>
          <a:prstGeom prst="rect">
            <a:avLst/>
          </a:prstGeom>
          <a:noFill/>
        </p:spPr>
        <p:txBody>
          <a:bodyPr wrap="none" rtlCol="0">
            <a:spAutoFit/>
          </a:bodyPr>
          <a:lstStyle/>
          <a:p>
            <a:r>
              <a:rPr lang="ru-RU" b="1" dirty="0" smtClean="0">
                <a:latin typeface="Arial" pitchFamily="34" charset="0"/>
                <a:cs typeface="Arial" pitchFamily="34" charset="0"/>
              </a:rPr>
              <a:t>Участие учащихся в конкурсах творческих исследовательских проектов</a:t>
            </a:r>
            <a:endParaRPr lang="ru-RU" b="1" dirty="0">
              <a:latin typeface="Arial" pitchFamily="34" charset="0"/>
              <a:cs typeface="Arial" pitchFamily="34" charset="0"/>
            </a:endParaRPr>
          </a:p>
        </p:txBody>
      </p:sp>
    </p:spTree>
    <p:extLst>
      <p:ext uri="{BB962C8B-B14F-4D97-AF65-F5344CB8AC3E}">
        <p14:creationId xmlns:p14="http://schemas.microsoft.com/office/powerpoint/2010/main" val="726896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5896" y="3130029"/>
            <a:ext cx="2328874" cy="332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212976"/>
            <a:ext cx="227330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3152652"/>
            <a:ext cx="2316163"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83568" y="260648"/>
            <a:ext cx="7817916" cy="646331"/>
          </a:xfrm>
          <a:prstGeom prst="rect">
            <a:avLst/>
          </a:prstGeom>
        </p:spPr>
        <p:txBody>
          <a:bodyPr wrap="square">
            <a:spAutoFit/>
          </a:bodyPr>
          <a:lstStyle/>
          <a:p>
            <a:pPr algn="ctr"/>
            <a:r>
              <a:rPr lang="ru-RU" b="1" dirty="0">
                <a:solidFill>
                  <a:srgbClr val="C00000"/>
                </a:solidFill>
              </a:rPr>
              <a:t>Арт-проект: «Частушка как живой жанр фольклорного наследия  Зауралья» </a:t>
            </a:r>
            <a:r>
              <a:rPr lang="ru-RU" b="1" dirty="0"/>
              <a:t/>
            </a:r>
            <a:br>
              <a:rPr lang="ru-RU" b="1" dirty="0"/>
            </a:br>
            <a:endParaRPr lang="ru-RU" b="1" dirty="0"/>
          </a:p>
        </p:txBody>
      </p:sp>
      <p:sp>
        <p:nvSpPr>
          <p:cNvPr id="6" name="Прямоугольник 5"/>
          <p:cNvSpPr/>
          <p:nvPr/>
        </p:nvSpPr>
        <p:spPr>
          <a:xfrm>
            <a:off x="1115616" y="1052736"/>
            <a:ext cx="6624735" cy="1477328"/>
          </a:xfrm>
          <a:prstGeom prst="rect">
            <a:avLst/>
          </a:prstGeom>
        </p:spPr>
        <p:txBody>
          <a:bodyPr wrap="square">
            <a:spAutoFit/>
          </a:bodyPr>
          <a:lstStyle/>
          <a:p>
            <a:pPr marL="285750" indent="-285750">
              <a:buFont typeface="Arial" panose="020B0604020202020204" pitchFamily="34" charset="0"/>
              <a:buChar char="•"/>
            </a:pPr>
            <a:r>
              <a:rPr lang="ru-RU" b="1" dirty="0">
                <a:solidFill>
                  <a:srgbClr val="00B0F0"/>
                </a:solidFill>
              </a:rPr>
              <a:t>Всероссийский социально значимый проект «Детский фестиваль устного народного творчества «Россия — наш общий дом»</a:t>
            </a:r>
          </a:p>
          <a:p>
            <a:pPr marL="285750" indent="-285750">
              <a:buFont typeface="Arial" panose="020B0604020202020204" pitchFamily="34" charset="0"/>
              <a:buChar char="•"/>
            </a:pPr>
            <a:r>
              <a:rPr lang="ru-RU" b="1" dirty="0">
                <a:solidFill>
                  <a:srgbClr val="00B0F0"/>
                </a:solidFill>
              </a:rPr>
              <a:t>Всероссийский  командный Конкурс </a:t>
            </a:r>
            <a:r>
              <a:rPr lang="ru-RU" b="1" dirty="0" err="1">
                <a:solidFill>
                  <a:srgbClr val="00B0F0"/>
                </a:solidFill>
              </a:rPr>
              <a:t>медиатекстов</a:t>
            </a:r>
            <a:r>
              <a:rPr lang="ru-RU" b="1" dirty="0">
                <a:solidFill>
                  <a:srgbClr val="00B0F0"/>
                </a:solidFill>
              </a:rPr>
              <a:t> «Пишем главу о родном фольклоре в большую </a:t>
            </a:r>
            <a:r>
              <a:rPr lang="ru-RU" b="1" dirty="0" err="1">
                <a:solidFill>
                  <a:srgbClr val="00B0F0"/>
                </a:solidFill>
              </a:rPr>
              <a:t>медиакнигу</a:t>
            </a:r>
            <a:r>
              <a:rPr lang="ru-RU" b="1" dirty="0">
                <a:solidFill>
                  <a:srgbClr val="00B0F0"/>
                </a:solidFill>
              </a:rPr>
              <a:t>»</a:t>
            </a:r>
          </a:p>
        </p:txBody>
      </p:sp>
    </p:spTree>
    <p:extLst>
      <p:ext uri="{BB962C8B-B14F-4D97-AF65-F5344CB8AC3E}">
        <p14:creationId xmlns:p14="http://schemas.microsoft.com/office/powerpoint/2010/main" val="264112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978476502"/>
              </p:ext>
            </p:extLst>
          </p:nvPr>
        </p:nvGraphicFramePr>
        <p:xfrm>
          <a:off x="217148" y="4248678"/>
          <a:ext cx="3322021" cy="2347509"/>
        </p:xfrm>
        <a:graphic>
          <a:graphicData uri="http://schemas.openxmlformats.org/presentationml/2006/ole">
            <mc:AlternateContent xmlns:mc="http://schemas.openxmlformats.org/markup-compatibility/2006">
              <mc:Choice xmlns:v="urn:schemas-microsoft-com:vml" Requires="v">
                <p:oleObj spid="_x0000_s1030" name="Acrobat Document" r:id="rId4" imgW="8019807" imgH="5667133" progId="AcroExch.Document.7">
                  <p:embed/>
                </p:oleObj>
              </mc:Choice>
              <mc:Fallback>
                <p:oleObj name="Acrobat Document" r:id="rId4" imgW="8019807" imgH="5667133" progId="AcroExch.Document.7">
                  <p:embed/>
                  <p:pic>
                    <p:nvPicPr>
                      <p:cNvPr id="0" name=""/>
                      <p:cNvPicPr/>
                      <p:nvPr/>
                    </p:nvPicPr>
                    <p:blipFill>
                      <a:blip r:embed="rId5"/>
                      <a:stretch>
                        <a:fillRect/>
                      </a:stretch>
                    </p:blipFill>
                    <p:spPr>
                      <a:xfrm>
                        <a:off x="217148" y="4248678"/>
                        <a:ext cx="3322021" cy="2347509"/>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1732771274"/>
              </p:ext>
            </p:extLst>
          </p:nvPr>
        </p:nvGraphicFramePr>
        <p:xfrm>
          <a:off x="4932040" y="764704"/>
          <a:ext cx="3364468" cy="2377504"/>
        </p:xfrm>
        <a:graphic>
          <a:graphicData uri="http://schemas.openxmlformats.org/presentationml/2006/ole">
            <mc:AlternateContent xmlns:mc="http://schemas.openxmlformats.org/markup-compatibility/2006">
              <mc:Choice xmlns:v="urn:schemas-microsoft-com:vml" Requires="v">
                <p:oleObj spid="_x0000_s1031" name="Acrobat Document" r:id="rId6" imgW="8019807" imgH="5667133" progId="AcroExch.Document.7">
                  <p:embed/>
                </p:oleObj>
              </mc:Choice>
              <mc:Fallback>
                <p:oleObj name="Acrobat Document" r:id="rId6" imgW="8019807" imgH="5667133" progId="AcroExch.Document.7">
                  <p:embed/>
                  <p:pic>
                    <p:nvPicPr>
                      <p:cNvPr id="0" name=""/>
                      <p:cNvPicPr/>
                      <p:nvPr/>
                    </p:nvPicPr>
                    <p:blipFill>
                      <a:blip r:embed="rId7"/>
                      <a:stretch>
                        <a:fillRect/>
                      </a:stretch>
                    </p:blipFill>
                    <p:spPr>
                      <a:xfrm>
                        <a:off x="4932040" y="764704"/>
                        <a:ext cx="3364468" cy="2377504"/>
                      </a:xfrm>
                      <a:prstGeom prst="rect">
                        <a:avLst/>
                      </a:prstGeom>
                    </p:spPr>
                  </p:pic>
                </p:oleObj>
              </mc:Fallback>
            </mc:AlternateContent>
          </a:graphicData>
        </a:graphic>
      </p:graphicFrame>
      <p:sp>
        <p:nvSpPr>
          <p:cNvPr id="4" name="Прямоугольник 3"/>
          <p:cNvSpPr/>
          <p:nvPr/>
        </p:nvSpPr>
        <p:spPr>
          <a:xfrm>
            <a:off x="203677" y="764704"/>
            <a:ext cx="4572000" cy="1754326"/>
          </a:xfrm>
          <a:prstGeom prst="rect">
            <a:avLst/>
          </a:prstGeom>
        </p:spPr>
        <p:txBody>
          <a:bodyPr>
            <a:spAutoFit/>
          </a:bodyPr>
          <a:lstStyle/>
          <a:p>
            <a:r>
              <a:rPr lang="ru-RU" b="1" dirty="0">
                <a:solidFill>
                  <a:srgbClr val="00B0F0"/>
                </a:solidFill>
              </a:rPr>
              <a:t>Всероссийская </a:t>
            </a:r>
            <a:r>
              <a:rPr lang="ru-RU" b="1" dirty="0" err="1">
                <a:solidFill>
                  <a:srgbClr val="00B0F0"/>
                </a:solidFill>
              </a:rPr>
              <a:t>медиашкола</a:t>
            </a:r>
            <a:r>
              <a:rPr lang="ru-RU" b="1" dirty="0">
                <a:solidFill>
                  <a:srgbClr val="00B0F0"/>
                </a:solidFill>
              </a:rPr>
              <a:t> социального </a:t>
            </a:r>
            <a:r>
              <a:rPr lang="ru-RU" b="1" dirty="0" smtClean="0">
                <a:solidFill>
                  <a:srgbClr val="00B0F0"/>
                </a:solidFill>
              </a:rPr>
              <a:t>проектирования «Голос </a:t>
            </a:r>
            <a:r>
              <a:rPr lang="ru-RU" b="1" dirty="0">
                <a:solidFill>
                  <a:srgbClr val="00B0F0"/>
                </a:solidFill>
              </a:rPr>
              <a:t>России»</a:t>
            </a:r>
            <a:r>
              <a:rPr lang="ru-RU" dirty="0"/>
              <a:t/>
            </a:r>
            <a:br>
              <a:rPr lang="ru-RU" dirty="0"/>
            </a:br>
            <a:r>
              <a:rPr lang="ru-RU" dirty="0"/>
              <a:t>Проект Центра «Альфа-Диалог» при поддержке РДДМ «Движение первых»</a:t>
            </a:r>
          </a:p>
          <a:p>
            <a:r>
              <a:rPr lang="ru-RU" dirty="0"/>
              <a:t>Конкурс социальных </a:t>
            </a:r>
            <a:r>
              <a:rPr lang="ru-RU" dirty="0" err="1"/>
              <a:t>медиапроектов</a:t>
            </a:r>
            <a:endParaRPr lang="ru-RU" dirty="0"/>
          </a:p>
          <a:p>
            <a:r>
              <a:rPr lang="ru-RU" dirty="0"/>
              <a:t>«…И с нас начинается Родина»</a:t>
            </a:r>
          </a:p>
        </p:txBody>
      </p:sp>
      <p:sp>
        <p:nvSpPr>
          <p:cNvPr id="5" name="Прямоугольник 4"/>
          <p:cNvSpPr/>
          <p:nvPr/>
        </p:nvSpPr>
        <p:spPr>
          <a:xfrm>
            <a:off x="217148" y="2804684"/>
            <a:ext cx="5241763" cy="1477328"/>
          </a:xfrm>
          <a:prstGeom prst="rect">
            <a:avLst/>
          </a:prstGeom>
        </p:spPr>
        <p:txBody>
          <a:bodyPr wrap="square">
            <a:spAutoFit/>
          </a:bodyPr>
          <a:lstStyle/>
          <a:p>
            <a:r>
              <a:rPr lang="ru-RU" b="1" dirty="0">
                <a:solidFill>
                  <a:srgbClr val="00B0F0"/>
                </a:solidFill>
              </a:rPr>
              <a:t>Конкурсные задания:</a:t>
            </a:r>
          </a:p>
          <a:p>
            <a:r>
              <a:rPr lang="ru-RU" dirty="0"/>
              <a:t>I. </a:t>
            </a:r>
            <a:r>
              <a:rPr lang="ru-RU" dirty="0" err="1"/>
              <a:t>Медиавизитка</a:t>
            </a:r>
            <a:r>
              <a:rPr lang="ru-RU" dirty="0"/>
              <a:t> «МОЙ КРАЙ. МОЯ КОМАНДА»</a:t>
            </a:r>
          </a:p>
          <a:p>
            <a:r>
              <a:rPr lang="ru-RU" dirty="0"/>
              <a:t>II. Интервью «РАССКАЗ О НАСТОЯЩЕМ ЧЕЛОВЕКЕ»</a:t>
            </a:r>
          </a:p>
          <a:p>
            <a:r>
              <a:rPr lang="ru-RU" dirty="0"/>
              <a:t>III. Социальный проект «…И С НАС НАЧИНАЕТСЯ РОДИНА»</a:t>
            </a:r>
          </a:p>
        </p:txBody>
      </p:sp>
      <p:sp>
        <p:nvSpPr>
          <p:cNvPr id="6" name="Прямоугольник 5"/>
          <p:cNvSpPr/>
          <p:nvPr/>
        </p:nvSpPr>
        <p:spPr>
          <a:xfrm>
            <a:off x="395536" y="260648"/>
            <a:ext cx="7416824" cy="400110"/>
          </a:xfrm>
          <a:prstGeom prst="rect">
            <a:avLst/>
          </a:prstGeom>
        </p:spPr>
        <p:txBody>
          <a:bodyPr wrap="square">
            <a:spAutoFit/>
          </a:bodyPr>
          <a:lstStyle/>
          <a:p>
            <a:pPr algn="ctr"/>
            <a:r>
              <a:rPr lang="ru-RU" sz="2000" b="1" dirty="0">
                <a:solidFill>
                  <a:srgbClr val="C00000"/>
                </a:solidFill>
              </a:rPr>
              <a:t>Социальный проект «Мобильный музей пограничной службы»</a:t>
            </a:r>
          </a:p>
        </p:txBody>
      </p:sp>
      <p:graphicFrame>
        <p:nvGraphicFramePr>
          <p:cNvPr id="7" name="Объект 6"/>
          <p:cNvGraphicFramePr>
            <a:graphicFrameLocks noChangeAspect="1"/>
          </p:cNvGraphicFramePr>
          <p:nvPr>
            <p:extLst>
              <p:ext uri="{D42A27DB-BD31-4B8C-83A1-F6EECF244321}">
                <p14:modId xmlns:p14="http://schemas.microsoft.com/office/powerpoint/2010/main" val="3318097835"/>
              </p:ext>
            </p:extLst>
          </p:nvPr>
        </p:nvGraphicFramePr>
        <p:xfrm>
          <a:off x="5364088" y="3284984"/>
          <a:ext cx="3504851" cy="2479651"/>
        </p:xfrm>
        <a:graphic>
          <a:graphicData uri="http://schemas.openxmlformats.org/presentationml/2006/ole">
            <mc:AlternateContent xmlns:mc="http://schemas.openxmlformats.org/markup-compatibility/2006">
              <mc:Choice xmlns:v="urn:schemas-microsoft-com:vml" Requires="v">
                <p:oleObj spid="_x0000_s1032" name="Acrobat Document" r:id="rId8" imgW="8010403" imgH="5667133" progId="AcroExch.Document.7">
                  <p:embed/>
                </p:oleObj>
              </mc:Choice>
              <mc:Fallback>
                <p:oleObj name="Acrobat Document" r:id="rId8" imgW="8010403" imgH="5667133" progId="AcroExch.Document.7">
                  <p:embed/>
                  <p:pic>
                    <p:nvPicPr>
                      <p:cNvPr id="0" name=""/>
                      <p:cNvPicPr/>
                      <p:nvPr/>
                    </p:nvPicPr>
                    <p:blipFill>
                      <a:blip r:embed="rId9"/>
                      <a:stretch>
                        <a:fillRect/>
                      </a:stretch>
                    </p:blipFill>
                    <p:spPr>
                      <a:xfrm>
                        <a:off x="5364088" y="3284984"/>
                        <a:ext cx="3504851" cy="2479651"/>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801064373"/>
              </p:ext>
            </p:extLst>
          </p:nvPr>
        </p:nvGraphicFramePr>
        <p:xfrm>
          <a:off x="3563888" y="4282012"/>
          <a:ext cx="3439116" cy="2433144"/>
        </p:xfrm>
        <a:graphic>
          <a:graphicData uri="http://schemas.openxmlformats.org/presentationml/2006/ole">
            <mc:AlternateContent xmlns:mc="http://schemas.openxmlformats.org/markup-compatibility/2006">
              <mc:Choice xmlns:v="urn:schemas-microsoft-com:vml" Requires="v">
                <p:oleObj spid="_x0000_s1033" name="Acrobat Document" r:id="rId10" imgW="8010403" imgH="5667133" progId="AcroExch.Document.7">
                  <p:embed/>
                </p:oleObj>
              </mc:Choice>
              <mc:Fallback>
                <p:oleObj name="Acrobat Document" r:id="rId10" imgW="8010403" imgH="5667133" progId="AcroExch.Document.7">
                  <p:embed/>
                  <p:pic>
                    <p:nvPicPr>
                      <p:cNvPr id="0" name=""/>
                      <p:cNvPicPr/>
                      <p:nvPr/>
                    </p:nvPicPr>
                    <p:blipFill>
                      <a:blip r:embed="rId11"/>
                      <a:stretch>
                        <a:fillRect/>
                      </a:stretch>
                    </p:blipFill>
                    <p:spPr>
                      <a:xfrm>
                        <a:off x="3563888" y="4282012"/>
                        <a:ext cx="3439116" cy="2433144"/>
                      </a:xfrm>
                      <a:prstGeom prst="rect">
                        <a:avLst/>
                      </a:prstGeom>
                    </p:spPr>
                  </p:pic>
                </p:oleObj>
              </mc:Fallback>
            </mc:AlternateContent>
          </a:graphicData>
        </a:graphic>
      </p:graphicFrame>
    </p:spTree>
    <p:extLst>
      <p:ext uri="{BB962C8B-B14F-4D97-AF65-F5344CB8AC3E}">
        <p14:creationId xmlns:p14="http://schemas.microsoft.com/office/powerpoint/2010/main" val="1715248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2" y="692696"/>
            <a:ext cx="715168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581" y="2875503"/>
            <a:ext cx="21828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197" y="3911137"/>
            <a:ext cx="21828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727" y="3911137"/>
            <a:ext cx="21828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5713" y="3121944"/>
            <a:ext cx="21891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461" y="5086434"/>
            <a:ext cx="21828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3522" y="5080084"/>
            <a:ext cx="21828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a:hlinkClick r:id="rId16"/>
          </p:cNvPr>
          <p:cNvPicPr>
            <a:picLocks noGrp="1" noChangeAspect="1" noChangeArrowheads="1"/>
          </p:cNvPicPr>
          <p:nvPr>
            <p:ph idx="1"/>
          </p:nvPr>
        </p:nvPicPr>
        <p:blipFill>
          <a:blip r:embed="rId17">
            <a:extLst>
              <a:ext uri="{28A0092B-C50C-407E-A947-70E740481C1C}">
                <a14:useLocalDpi xmlns:a14="http://schemas.microsoft.com/office/drawing/2010/main" val="0"/>
              </a:ext>
            </a:extLst>
          </a:blip>
          <a:srcRect/>
          <a:stretch>
            <a:fillRect/>
          </a:stretch>
        </p:blipFill>
        <p:spPr bwMode="auto">
          <a:xfrm>
            <a:off x="674665" y="1778206"/>
            <a:ext cx="2182557" cy="81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7" name="Picture 17">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5314" y="2864391"/>
            <a:ext cx="21828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18">
            <a:hlinkClick r:id="rId16"/>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37382" y="1981925"/>
            <a:ext cx="21828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19">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79798" y="4733462"/>
            <a:ext cx="21828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85329" y="1772816"/>
            <a:ext cx="21828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34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867" y="365560"/>
            <a:ext cx="2999492" cy="3548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045" y="514399"/>
            <a:ext cx="2779713" cy="3236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659" y="514400"/>
            <a:ext cx="2931574" cy="3602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7637" y="370730"/>
            <a:ext cx="2968625" cy="3524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9073" y="4238674"/>
            <a:ext cx="3922762" cy="19084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60" y="4238674"/>
            <a:ext cx="3782347" cy="19084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846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493034" cy="56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D:\материалы\фото\школа\DSC_02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1880" y="4365104"/>
            <a:ext cx="3384376" cy="2241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4081390"/>
            <a:ext cx="3330162" cy="24976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91" y="3755279"/>
            <a:ext cx="2200200" cy="2750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0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fade">
                                      <p:cBhvr>
                                        <p:cTn id="14" dur="1000"/>
                                        <p:tgtEl>
                                          <p:spTgt spid="7173"/>
                                        </p:tgtEl>
                                      </p:cBhvr>
                                    </p:animEffect>
                                    <p:anim calcmode="lin" valueType="num">
                                      <p:cBhvr>
                                        <p:cTn id="15" dur="1000" fill="hold"/>
                                        <p:tgtEl>
                                          <p:spTgt spid="7173"/>
                                        </p:tgtEl>
                                        <p:attrNameLst>
                                          <p:attrName>ppt_x</p:attrName>
                                        </p:attrNameLst>
                                      </p:cBhvr>
                                      <p:tavLst>
                                        <p:tav tm="0">
                                          <p:val>
                                            <p:strVal val="#ppt_x"/>
                                          </p:val>
                                        </p:tav>
                                        <p:tav tm="100000">
                                          <p:val>
                                            <p:strVal val="#ppt_x"/>
                                          </p:val>
                                        </p:tav>
                                      </p:tavLst>
                                    </p:anim>
                                    <p:anim calcmode="lin" valueType="num">
                                      <p:cBhvr>
                                        <p:cTn id="16"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4"/>
                                        </p:tgtEl>
                                        <p:attrNameLst>
                                          <p:attrName>style.visibility</p:attrName>
                                        </p:attrNameLst>
                                      </p:cBhvr>
                                      <p:to>
                                        <p:strVal val="visible"/>
                                      </p:to>
                                    </p:set>
                                    <p:animEffect transition="in" filter="fade">
                                      <p:cBhvr>
                                        <p:cTn id="21" dur="1000"/>
                                        <p:tgtEl>
                                          <p:spTgt spid="7174"/>
                                        </p:tgtEl>
                                      </p:cBhvr>
                                    </p:animEffect>
                                    <p:anim calcmode="lin" valueType="num">
                                      <p:cBhvr>
                                        <p:cTn id="22" dur="1000" fill="hold"/>
                                        <p:tgtEl>
                                          <p:spTgt spid="7174"/>
                                        </p:tgtEl>
                                        <p:attrNameLst>
                                          <p:attrName>ppt_x</p:attrName>
                                        </p:attrNameLst>
                                      </p:cBhvr>
                                      <p:tavLst>
                                        <p:tav tm="0">
                                          <p:val>
                                            <p:strVal val="#ppt_x"/>
                                          </p:val>
                                        </p:tav>
                                        <p:tav tm="100000">
                                          <p:val>
                                            <p:strVal val="#ppt_x"/>
                                          </p:val>
                                        </p:tav>
                                      </p:tavLst>
                                    </p:anim>
                                    <p:anim calcmode="lin" valueType="num">
                                      <p:cBhvr>
                                        <p:cTn id="23"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660" y="188640"/>
            <a:ext cx="8715812" cy="653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611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121769"/>
            <a:ext cx="3989934" cy="2016223"/>
          </a:xfrm>
        </p:spPr>
        <p:txBody>
          <a:bodyPr>
            <a:normAutofit fontScale="62500" lnSpcReduction="20000"/>
          </a:bodyPr>
          <a:lstStyle/>
          <a:p>
            <a:pPr marL="0" indent="0" algn="r">
              <a:buNone/>
            </a:pPr>
            <a:endParaRPr lang="ru-RU" dirty="0" smtClean="0"/>
          </a:p>
          <a:p>
            <a:pPr marL="0" indent="0" algn="ctr">
              <a:buNone/>
            </a:pPr>
            <a:r>
              <a:rPr lang="ru-RU" dirty="0" smtClean="0">
                <a:latin typeface="Arial" pitchFamily="34" charset="0"/>
                <a:cs typeface="Arial" pitchFamily="34" charset="0"/>
              </a:rPr>
              <a:t>Родной язык нам должен быть главною основою и общей нашей образованности, и образования каждого из нас</a:t>
            </a:r>
          </a:p>
          <a:p>
            <a:pPr marL="0" indent="0" algn="r">
              <a:buNone/>
            </a:pPr>
            <a:r>
              <a:rPr lang="ru-RU" dirty="0" err="1" smtClean="0">
                <a:latin typeface="Arial" pitchFamily="34" charset="0"/>
                <a:cs typeface="Arial" pitchFamily="34" charset="0"/>
              </a:rPr>
              <a:t>П.Вяземский</a:t>
            </a:r>
            <a:endParaRPr lang="ru-RU" dirty="0">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13"/>
            <a:ext cx="3744416" cy="21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297297" y="1814826"/>
            <a:ext cx="4572000" cy="707886"/>
          </a:xfrm>
          <a:prstGeom prst="rect">
            <a:avLst/>
          </a:prstGeom>
        </p:spPr>
        <p:txBody>
          <a:bodyPr>
            <a:spAutoFit/>
          </a:bodyPr>
          <a:lstStyle/>
          <a:p>
            <a:pPr algn="ctr"/>
            <a:r>
              <a:rPr lang="ru-RU" sz="2000" b="1" dirty="0">
                <a:solidFill>
                  <a:schemeClr val="accent1"/>
                </a:solidFill>
                <a:latin typeface="Arial" pitchFamily="34" charset="0"/>
                <a:cs typeface="Arial" pitchFamily="34" charset="0"/>
              </a:rPr>
              <a:t>Основные принципы обучения  русскому </a:t>
            </a:r>
            <a:r>
              <a:rPr lang="ru-RU" sz="2000" b="1" dirty="0" smtClean="0">
                <a:solidFill>
                  <a:schemeClr val="accent1"/>
                </a:solidFill>
                <a:latin typeface="Arial" pitchFamily="34" charset="0"/>
                <a:cs typeface="Arial" pitchFamily="34" charset="0"/>
              </a:rPr>
              <a:t>родному языку</a:t>
            </a:r>
            <a:endParaRPr lang="ru-RU" sz="2000" b="1" dirty="0">
              <a:solidFill>
                <a:schemeClr val="accent1"/>
              </a:solidFill>
              <a:latin typeface="Arial" pitchFamily="34" charset="0"/>
              <a:cs typeface="Arial" pitchFamily="34" charset="0"/>
            </a:endParaRP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544" y="2516362"/>
            <a:ext cx="6121400"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011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763831729"/>
              </p:ext>
            </p:extLst>
          </p:nvPr>
        </p:nvGraphicFramePr>
        <p:xfrm>
          <a:off x="1547664" y="781280"/>
          <a:ext cx="74641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3" y="144463"/>
            <a:ext cx="4267200" cy="3133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4869160"/>
            <a:ext cx="4267200" cy="17685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D:\материалы\фото\школа\отечество.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2159" y="4737875"/>
            <a:ext cx="2708223" cy="2031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52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5237" y="404664"/>
            <a:ext cx="8183880" cy="1051560"/>
          </a:xfrm>
        </p:spPr>
        <p:txBody>
          <a:bodyPr>
            <a:noAutofit/>
          </a:bodyPr>
          <a:lstStyle/>
          <a:p>
            <a:pPr algn="ctr"/>
            <a:r>
              <a:rPr lang="ru-RU" dirty="0" smtClean="0">
                <a:solidFill>
                  <a:schemeClr val="accent1"/>
                </a:solidFill>
                <a:effectLst/>
                <a:latin typeface="Arial" panose="020B0604020202020204" pitchFamily="34" charset="0"/>
                <a:cs typeface="Arial" panose="020B0604020202020204" pitchFamily="34" charset="0"/>
              </a:rPr>
              <a:t>Литературное наследие нашего края</a:t>
            </a:r>
            <a:endParaRPr lang="ru-RU" dirty="0">
              <a:solidFill>
                <a:schemeClr val="accent1"/>
              </a:solidFill>
              <a:effectLst/>
              <a:latin typeface="Arial" panose="020B0604020202020204" pitchFamily="34" charset="0"/>
              <a:cs typeface="Arial" panose="020B0604020202020204" pitchFamily="34" charset="0"/>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76056" y="2978907"/>
            <a:ext cx="3298222" cy="31762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09908" y="1700808"/>
            <a:ext cx="8094539" cy="1200329"/>
          </a:xfrm>
          <a:prstGeom prst="rect">
            <a:avLst/>
          </a:prstGeom>
        </p:spPr>
        <p:txBody>
          <a:bodyPr wrap="square">
            <a:spAutoFit/>
          </a:bodyPr>
          <a:lstStyle/>
          <a:p>
            <a:pPr algn="ctr"/>
            <a:r>
              <a:rPr lang="ru-RU" sz="2400" i="1" dirty="0">
                <a:solidFill>
                  <a:srgbClr val="C00000"/>
                </a:solidFill>
                <a:latin typeface="Arial" panose="020B0604020202020204" pitchFamily="34" charset="0"/>
                <a:cs typeface="Arial" panose="020B0604020202020204" pitchFamily="34" charset="0"/>
              </a:rPr>
              <a:t>Литература родного края  играет особую роль в воспроизводстве лучших традиций русской классической </a:t>
            </a:r>
            <a:r>
              <a:rPr lang="ru-RU" sz="2400" i="1" dirty="0" smtClean="0">
                <a:solidFill>
                  <a:srgbClr val="C00000"/>
                </a:solidFill>
                <a:latin typeface="Arial" panose="020B0604020202020204" pitchFamily="34" charset="0"/>
                <a:cs typeface="Arial" panose="020B0604020202020204" pitchFamily="34" charset="0"/>
              </a:rPr>
              <a:t>литератур</a:t>
            </a:r>
            <a:r>
              <a:rPr lang="ru-RU" sz="2400" i="1" dirty="0" smtClean="0">
                <a:latin typeface="Arial" panose="020B0604020202020204" pitchFamily="34" charset="0"/>
                <a:cs typeface="Arial" panose="020B0604020202020204" pitchFamily="34" charset="0"/>
              </a:rPr>
              <a:t>ы </a:t>
            </a:r>
            <a:endParaRPr lang="ru-RU" sz="2400" i="1" dirty="0">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46" y="2996952"/>
            <a:ext cx="4235304" cy="31682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052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800200"/>
          </a:xfrm>
        </p:spPr>
        <p:txBody>
          <a:bodyPr>
            <a:noAutofit/>
          </a:bodyPr>
          <a:lstStyle/>
          <a:p>
            <a:pPr algn="ctr"/>
            <a:r>
              <a:rPr lang="ru-RU" sz="2800" dirty="0">
                <a:solidFill>
                  <a:srgbClr val="C00000"/>
                </a:solidFill>
                <a:latin typeface="Arial" pitchFamily="34" charset="0"/>
                <a:cs typeface="Arial" pitchFamily="34" charset="0"/>
              </a:rPr>
              <a:t>Начало литературно-краеведческим исследованиям в Зауралье положили труды выдающихся ученых-краеведов </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2348880"/>
            <a:ext cx="3068731" cy="35385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678" y="2276872"/>
            <a:ext cx="2964084" cy="36683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31640" y="5965580"/>
            <a:ext cx="1683666" cy="369332"/>
          </a:xfrm>
          <a:prstGeom prst="rect">
            <a:avLst/>
          </a:prstGeom>
        </p:spPr>
        <p:txBody>
          <a:bodyPr wrap="none">
            <a:spAutoFit/>
          </a:bodyPr>
          <a:lstStyle/>
          <a:p>
            <a:r>
              <a:rPr lang="ru-RU" b="1" dirty="0" err="1" smtClean="0">
                <a:latin typeface="Arial" pitchFamily="34" charset="0"/>
                <a:cs typeface="Arial" pitchFamily="34" charset="0"/>
              </a:rPr>
              <a:t>А.Н.Зырянов</a:t>
            </a:r>
            <a:endParaRPr lang="ru-RU" b="1" dirty="0">
              <a:latin typeface="Arial" pitchFamily="34" charset="0"/>
              <a:cs typeface="Arial" pitchFamily="34" charset="0"/>
            </a:endParaRPr>
          </a:p>
        </p:txBody>
      </p:sp>
      <p:sp>
        <p:nvSpPr>
          <p:cNvPr id="4" name="Прямоугольник 3"/>
          <p:cNvSpPr/>
          <p:nvPr/>
        </p:nvSpPr>
        <p:spPr>
          <a:xfrm>
            <a:off x="5990487" y="5978207"/>
            <a:ext cx="1742978" cy="369332"/>
          </a:xfrm>
          <a:prstGeom prst="rect">
            <a:avLst/>
          </a:prstGeom>
        </p:spPr>
        <p:txBody>
          <a:bodyPr wrap="none">
            <a:spAutoFit/>
          </a:bodyPr>
          <a:lstStyle/>
          <a:p>
            <a:pPr algn="ctr"/>
            <a:r>
              <a:rPr lang="ru-RU" b="1" dirty="0" err="1" smtClean="0">
                <a:latin typeface="Arial" pitchFamily="34" charset="0"/>
                <a:cs typeface="Arial" pitchFamily="34" charset="0"/>
              </a:rPr>
              <a:t>В.П.Бирюков</a:t>
            </a:r>
            <a:r>
              <a:rPr lang="ru-RU" dirty="0" smtClean="0"/>
              <a:t> </a:t>
            </a:r>
            <a:endParaRPr lang="ru-RU" dirty="0"/>
          </a:p>
        </p:txBody>
      </p:sp>
    </p:spTree>
    <p:extLst>
      <p:ext uri="{BB962C8B-B14F-4D97-AF65-F5344CB8AC3E}">
        <p14:creationId xmlns:p14="http://schemas.microsoft.com/office/powerpoint/2010/main" val="1314545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normAutofit fontScale="90000"/>
          </a:bodyPr>
          <a:lstStyle/>
          <a:p>
            <a:pPr algn="ctr"/>
            <a:r>
              <a:rPr lang="ru-RU" dirty="0" smtClean="0">
                <a:solidFill>
                  <a:schemeClr val="accent1"/>
                </a:solidFill>
                <a:latin typeface="Arial" pitchFamily="34" charset="0"/>
                <a:cs typeface="Arial" pitchFamily="34" charset="0"/>
              </a:rPr>
              <a:t>Формы работы</a:t>
            </a:r>
            <a:endParaRPr lang="ru-RU" dirty="0">
              <a:solidFill>
                <a:schemeClr val="accent1"/>
              </a:solidFill>
              <a:latin typeface="Arial" pitchFamily="34" charset="0"/>
              <a:cs typeface="Arial" pitchFamily="34" charset="0"/>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9188" y="1314496"/>
            <a:ext cx="3045351" cy="22840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3635399"/>
            <a:ext cx="2768963" cy="369332"/>
          </a:xfrm>
          <a:prstGeom prst="rect">
            <a:avLst/>
          </a:prstGeom>
          <a:noFill/>
        </p:spPr>
        <p:txBody>
          <a:bodyPr wrap="none" rtlCol="0">
            <a:spAutoFit/>
          </a:bodyPr>
          <a:lstStyle/>
          <a:p>
            <a:pPr algn="ctr"/>
            <a:r>
              <a:rPr lang="ru-RU" b="1" dirty="0" smtClean="0">
                <a:latin typeface="Arial" pitchFamily="34" charset="0"/>
                <a:cs typeface="Arial" pitchFamily="34" charset="0"/>
              </a:rPr>
              <a:t>Встречи с писателями</a:t>
            </a:r>
            <a:endParaRPr lang="ru-RU" b="1" dirty="0">
              <a:latin typeface="Arial" pitchFamily="34" charset="0"/>
              <a:cs typeface="Arial" pitchFamily="34" charset="0"/>
            </a:endParaRPr>
          </a:p>
        </p:txBody>
      </p:sp>
      <p:pic>
        <p:nvPicPr>
          <p:cNvPr id="5123" name="Picture 3" descr="D:\материалы\фото\школа\отечество.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008388"/>
            <a:ext cx="2592288" cy="1944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1372" y="6030580"/>
            <a:ext cx="3003167" cy="369332"/>
          </a:xfrm>
          <a:prstGeom prst="rect">
            <a:avLst/>
          </a:prstGeom>
          <a:noFill/>
        </p:spPr>
        <p:txBody>
          <a:bodyPr wrap="square" rtlCol="0">
            <a:spAutoFit/>
          </a:bodyPr>
          <a:lstStyle/>
          <a:p>
            <a:pPr algn="ctr"/>
            <a:r>
              <a:rPr lang="ru-RU" b="1" dirty="0" smtClean="0">
                <a:latin typeface="Arial" pitchFamily="34" charset="0"/>
                <a:cs typeface="Arial" pitchFamily="34" charset="0"/>
              </a:rPr>
              <a:t>Защита проектов</a:t>
            </a:r>
            <a:endParaRPr lang="ru-RU" b="1" dirty="0">
              <a:latin typeface="Arial" pitchFamily="34" charset="0"/>
              <a:cs typeface="Arial" pitchFamily="34" charset="0"/>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9734" y="1314496"/>
            <a:ext cx="2862920" cy="2070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68144" y="3384728"/>
            <a:ext cx="2774093" cy="369332"/>
          </a:xfrm>
          <a:prstGeom prst="rect">
            <a:avLst/>
          </a:prstGeom>
          <a:noFill/>
        </p:spPr>
        <p:txBody>
          <a:bodyPr wrap="none" rtlCol="0">
            <a:spAutoFit/>
          </a:bodyPr>
          <a:lstStyle/>
          <a:p>
            <a:pPr algn="ctr"/>
            <a:r>
              <a:rPr lang="ru-RU" b="1" dirty="0" smtClean="0">
                <a:latin typeface="Arial" pitchFamily="34" charset="0"/>
                <a:cs typeface="Arial" pitchFamily="34" charset="0"/>
              </a:rPr>
              <a:t>Викторины, конкурсы </a:t>
            </a:r>
          </a:p>
        </p:txBody>
      </p:sp>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4559" y="3818491"/>
            <a:ext cx="2729956" cy="19568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68144" y="5849767"/>
            <a:ext cx="2625591" cy="369332"/>
          </a:xfrm>
          <a:prstGeom prst="rect">
            <a:avLst/>
          </a:prstGeom>
          <a:noFill/>
        </p:spPr>
        <p:txBody>
          <a:bodyPr wrap="none" rtlCol="0">
            <a:spAutoFit/>
          </a:bodyPr>
          <a:lstStyle/>
          <a:p>
            <a:r>
              <a:rPr lang="ru-RU" b="1" dirty="0" smtClean="0">
                <a:latin typeface="Arial" pitchFamily="34" charset="0"/>
                <a:cs typeface="Arial" pitchFamily="34" charset="0"/>
              </a:rPr>
              <a:t>Тематические вечера</a:t>
            </a:r>
            <a:endParaRPr lang="ru-RU" b="1" dirty="0">
              <a:latin typeface="Arial" pitchFamily="34" charset="0"/>
              <a:cs typeface="Arial" pitchFamily="34" charset="0"/>
            </a:endParaRPr>
          </a:p>
        </p:txBody>
      </p:sp>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3686" y="2265016"/>
            <a:ext cx="2205793" cy="29410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90559" y="5388102"/>
            <a:ext cx="2158920" cy="646331"/>
          </a:xfrm>
          <a:prstGeom prst="rect">
            <a:avLst/>
          </a:prstGeom>
          <a:noFill/>
        </p:spPr>
        <p:txBody>
          <a:bodyPr wrap="square" rtlCol="0">
            <a:spAutoFit/>
          </a:bodyPr>
          <a:lstStyle/>
          <a:p>
            <a:pPr algn="ctr"/>
            <a:r>
              <a:rPr lang="ru-RU" b="1" dirty="0" smtClean="0">
                <a:latin typeface="Arial" pitchFamily="34" charset="0"/>
                <a:cs typeface="Arial" pitchFamily="34" charset="0"/>
              </a:rPr>
              <a:t>Фольклорные праздники</a:t>
            </a:r>
            <a:endParaRPr lang="ru-RU" b="1" dirty="0">
              <a:latin typeface="Arial" pitchFamily="34" charset="0"/>
              <a:cs typeface="Arial" pitchFamily="34" charset="0"/>
            </a:endParaRPr>
          </a:p>
        </p:txBody>
      </p:sp>
    </p:spTree>
    <p:extLst>
      <p:ext uri="{BB962C8B-B14F-4D97-AF65-F5344CB8AC3E}">
        <p14:creationId xmlns:p14="http://schemas.microsoft.com/office/powerpoint/2010/main" val="2816451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 y="188640"/>
            <a:ext cx="9125532" cy="622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129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Grp="1"/>
          </p:cNvGraphicFramePr>
          <p:nvPr>
            <p:ph idx="1"/>
            <p:extLst>
              <p:ext uri="{D42A27DB-BD31-4B8C-83A1-F6EECF244321}">
                <p14:modId xmlns:p14="http://schemas.microsoft.com/office/powerpoint/2010/main" val="204776648"/>
              </p:ext>
            </p:extLst>
          </p:nvPr>
        </p:nvGraphicFramePr>
        <p:xfrm>
          <a:off x="220470" y="764704"/>
          <a:ext cx="8646422" cy="5967835"/>
        </p:xfrm>
        <a:graphic>
          <a:graphicData uri="http://schemas.openxmlformats.org/drawingml/2006/table">
            <a:tbl>
              <a:tblPr firstRow="1" bandRow="1">
                <a:tableStyleId>{5C22544A-7EE6-4342-B048-85BDC9FD1C3A}</a:tableStyleId>
              </a:tblPr>
              <a:tblGrid>
                <a:gridCol w="557834"/>
                <a:gridCol w="2928627"/>
                <a:gridCol w="2649709"/>
                <a:gridCol w="2510252"/>
              </a:tblGrid>
              <a:tr h="416943">
                <a:tc>
                  <a:txBody>
                    <a:bodyPr/>
                    <a:lstStyle/>
                    <a:p>
                      <a:r>
                        <a:rPr lang="ru-RU" dirty="0" smtClean="0"/>
                        <a:t>Год</a:t>
                      </a:r>
                      <a:endParaRPr lang="ru-RU" dirty="0"/>
                    </a:p>
                  </a:txBody>
                  <a:tcPr/>
                </a:tc>
                <a:tc>
                  <a:txBody>
                    <a:bodyPr/>
                    <a:lstStyle/>
                    <a:p>
                      <a:r>
                        <a:rPr lang="ru-RU" dirty="0" smtClean="0"/>
                        <a:t>Тема работы</a:t>
                      </a:r>
                      <a:endParaRPr lang="ru-RU" dirty="0"/>
                    </a:p>
                  </a:txBody>
                  <a:tcPr/>
                </a:tc>
                <a:tc>
                  <a:txBody>
                    <a:bodyPr/>
                    <a:lstStyle/>
                    <a:p>
                      <a:r>
                        <a:rPr lang="ru-RU" dirty="0" smtClean="0"/>
                        <a:t>Название мероприятия</a:t>
                      </a:r>
                      <a:endParaRPr lang="ru-RU" dirty="0"/>
                    </a:p>
                  </a:txBody>
                  <a:tcPr/>
                </a:tc>
                <a:tc>
                  <a:txBody>
                    <a:bodyPr/>
                    <a:lstStyle/>
                    <a:p>
                      <a:r>
                        <a:rPr lang="ru-RU" dirty="0" smtClean="0"/>
                        <a:t>Результат </a:t>
                      </a:r>
                      <a:endParaRPr lang="ru-RU" dirty="0"/>
                    </a:p>
                  </a:txBody>
                  <a:tcPr/>
                </a:tc>
              </a:tr>
              <a:tr h="888441">
                <a:tc>
                  <a:txBody>
                    <a:bodyPr/>
                    <a:lstStyle/>
                    <a:p>
                      <a:r>
                        <a:rPr lang="ru-RU" sz="1200" b="1" dirty="0" smtClean="0">
                          <a:latin typeface="Arial" pitchFamily="34" charset="0"/>
                          <a:cs typeface="Arial" pitchFamily="34" charset="0"/>
                        </a:rPr>
                        <a:t>2020</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««Истоки Божественного слова в лирике зауральского поэта </a:t>
                      </a:r>
                      <a:r>
                        <a:rPr lang="ru-RU" sz="1200" b="1" dirty="0" err="1" smtClean="0">
                          <a:latin typeface="Arial" pitchFamily="34" charset="0"/>
                          <a:cs typeface="Arial" pitchFamily="34" charset="0"/>
                        </a:rPr>
                        <a:t>А.Н.Иванова</a:t>
                      </a:r>
                      <a:r>
                        <a:rPr lang="ru-RU" sz="1200" b="1" dirty="0" smtClean="0">
                          <a:latin typeface="Arial" pitchFamily="34" charset="0"/>
                          <a:cs typeface="Arial" pitchFamily="34" charset="0"/>
                        </a:rPr>
                        <a:t> и таджикского поэта-мигранта </a:t>
                      </a:r>
                      <a:r>
                        <a:rPr lang="ru-RU" sz="1200" b="1" dirty="0" err="1" smtClean="0">
                          <a:latin typeface="Arial" pitchFamily="34" charset="0"/>
                          <a:cs typeface="Arial" pitchFamily="34" charset="0"/>
                        </a:rPr>
                        <a:t>Абдумамада</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Бекмамадова</a:t>
                      </a:r>
                      <a:r>
                        <a:rPr lang="ru-RU" sz="1200" b="1" dirty="0" smtClean="0">
                          <a:latin typeface="Arial" pitchFamily="34" charset="0"/>
                          <a:cs typeface="Arial" pitchFamily="34" charset="0"/>
                        </a:rPr>
                        <a:t>». </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Международная научно-практическая конференция «Шаг в науку»</a:t>
                      </a:r>
                      <a:endParaRPr lang="ru-RU" sz="1200" b="1" dirty="0">
                        <a:latin typeface="Arial" pitchFamily="34" charset="0"/>
                        <a:cs typeface="Arial" pitchFamily="34" charset="0"/>
                      </a:endParaRPr>
                    </a:p>
                  </a:txBody>
                  <a:tcPr/>
                </a:tc>
                <a:tc>
                  <a:txBody>
                    <a:bodyPr/>
                    <a:lstStyle/>
                    <a:p>
                      <a:r>
                        <a:rPr lang="en-US" sz="1200" b="1" dirty="0" smtClean="0">
                          <a:latin typeface="Arial" pitchFamily="34" charset="0"/>
                          <a:cs typeface="Arial" pitchFamily="34" charset="0"/>
                        </a:rPr>
                        <a:t>I </a:t>
                      </a:r>
                      <a:r>
                        <a:rPr lang="ru-RU" sz="1200" b="1" dirty="0" smtClean="0">
                          <a:latin typeface="Arial" pitchFamily="34" charset="0"/>
                          <a:cs typeface="Arial" pitchFamily="34" charset="0"/>
                        </a:rPr>
                        <a:t>место, победитель</a:t>
                      </a:r>
                      <a:endParaRPr lang="ru-RU" sz="1200" b="1" dirty="0">
                        <a:latin typeface="Arial" pitchFamily="34" charset="0"/>
                        <a:cs typeface="Arial" pitchFamily="34" charset="0"/>
                      </a:endParaRPr>
                    </a:p>
                  </a:txBody>
                  <a:tcPr/>
                </a:tc>
              </a:tr>
              <a:tr h="888441">
                <a:tc>
                  <a:txBody>
                    <a:bodyPr/>
                    <a:lstStyle/>
                    <a:p>
                      <a:r>
                        <a:rPr lang="ru-RU" sz="1200" b="1" dirty="0" smtClean="0">
                          <a:latin typeface="Arial" pitchFamily="34" charset="0"/>
                          <a:cs typeface="Arial" pitchFamily="34" charset="0"/>
                        </a:rPr>
                        <a:t>2020</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«Поиск своего героя писателями – земляками в родном селе </a:t>
                      </a:r>
                      <a:r>
                        <a:rPr lang="ru-RU" sz="1200" b="1" dirty="0" err="1" smtClean="0">
                          <a:latin typeface="Arial" pitchFamily="34" charset="0"/>
                          <a:cs typeface="Arial" pitchFamily="34" charset="0"/>
                        </a:rPr>
                        <a:t>Раскатихе</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Притобольного</a:t>
                      </a:r>
                      <a:r>
                        <a:rPr lang="ru-RU" sz="1200" b="1" dirty="0" smtClean="0">
                          <a:latin typeface="Arial" pitchFamily="34" charset="0"/>
                          <a:cs typeface="Arial" pitchFamily="34" charset="0"/>
                        </a:rPr>
                        <a:t> района Курганской области» </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Международная научно-практическая конференция «Шаг в науку»</a:t>
                      </a:r>
                      <a:endParaRPr lang="ru-RU" sz="1200" b="1" dirty="0">
                        <a:latin typeface="Arial" pitchFamily="34" charset="0"/>
                        <a:cs typeface="Arial" pitchFamily="34" charset="0"/>
                      </a:endParaRPr>
                    </a:p>
                  </a:txBody>
                  <a:tcPr/>
                </a:tc>
                <a:tc>
                  <a:txBody>
                    <a:bodyPr/>
                    <a:lstStyle/>
                    <a:p>
                      <a:r>
                        <a:rPr lang="en-US" sz="1200" b="1" dirty="0" smtClean="0">
                          <a:latin typeface="Arial" pitchFamily="34" charset="0"/>
                          <a:cs typeface="Arial" pitchFamily="34" charset="0"/>
                        </a:rPr>
                        <a:t>II</a:t>
                      </a:r>
                      <a:r>
                        <a:rPr lang="ru-RU" sz="1200" b="1" dirty="0" smtClean="0">
                          <a:latin typeface="Arial" pitchFamily="34" charset="0"/>
                          <a:cs typeface="Arial" pitchFamily="34" charset="0"/>
                        </a:rPr>
                        <a:t> место, призер</a:t>
                      </a:r>
                      <a:endParaRPr lang="ru-RU" sz="1200" b="1" dirty="0">
                        <a:latin typeface="Arial" pitchFamily="34" charset="0"/>
                        <a:cs typeface="Arial" pitchFamily="34" charset="0"/>
                      </a:endParaRPr>
                    </a:p>
                  </a:txBody>
                  <a:tcPr/>
                </a:tc>
              </a:tr>
              <a:tr h="888441">
                <a:tc>
                  <a:txBody>
                    <a:bodyPr/>
                    <a:lstStyle/>
                    <a:p>
                      <a:r>
                        <a:rPr lang="ru-RU" sz="1200" b="1" dirty="0" smtClean="0">
                          <a:latin typeface="Arial" pitchFamily="34" charset="0"/>
                          <a:cs typeface="Arial" pitchFamily="34" charset="0"/>
                        </a:rPr>
                        <a:t>2020</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«Элементы говора</a:t>
                      </a:r>
                      <a:r>
                        <a:rPr lang="ru-RU" sz="1200" b="1" baseline="0" dirty="0" smtClean="0">
                          <a:latin typeface="Arial" pitchFamily="34" charset="0"/>
                          <a:cs typeface="Arial" pitchFamily="34" charset="0"/>
                        </a:rPr>
                        <a:t> зауральской деревни в речи современных школьников»</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Всероссийский конкурс исследовательских работ в области русского языка «Русская речь» (командный)</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Победители, участники очного этапа в </a:t>
                      </a:r>
                      <a:r>
                        <a:rPr lang="ru-RU" sz="1200" b="1" dirty="0" err="1" smtClean="0">
                          <a:latin typeface="Arial" pitchFamily="34" charset="0"/>
                          <a:cs typeface="Arial" pitchFamily="34" charset="0"/>
                        </a:rPr>
                        <a:t>г.Санкт</a:t>
                      </a:r>
                      <a:r>
                        <a:rPr lang="ru-RU" sz="1200" b="1" dirty="0" smtClean="0">
                          <a:latin typeface="Arial" pitchFamily="34" charset="0"/>
                          <a:cs typeface="Arial" pitchFamily="34" charset="0"/>
                        </a:rPr>
                        <a:t>-Петербурге</a:t>
                      </a:r>
                      <a:endParaRPr lang="ru-RU" sz="1200" b="1" dirty="0">
                        <a:latin typeface="Arial" pitchFamily="34" charset="0"/>
                        <a:cs typeface="Arial" pitchFamily="34" charset="0"/>
                      </a:endParaRPr>
                    </a:p>
                  </a:txBody>
                  <a:tcPr/>
                </a:tc>
              </a:tr>
              <a:tr h="888441">
                <a:tc>
                  <a:txBody>
                    <a:bodyPr/>
                    <a:lstStyle/>
                    <a:p>
                      <a:r>
                        <a:rPr lang="ru-RU" sz="1200" b="1" dirty="0" smtClean="0">
                          <a:latin typeface="Arial" pitchFamily="34" charset="0"/>
                          <a:cs typeface="Arial" pitchFamily="34" charset="0"/>
                        </a:rPr>
                        <a:t>2020</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«Художественные средства создания образа в повести А.И. Мосина «След росы» («Записки агронома»)</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Общероссийский инновационный проект «Моя Россия» Всероссийский конкурс «Литературная Россия»</a:t>
                      </a:r>
                      <a:endParaRPr lang="ru-RU" sz="1200" b="1" dirty="0">
                        <a:latin typeface="Arial" pitchFamily="34" charset="0"/>
                        <a:cs typeface="Arial" pitchFamily="34" charset="0"/>
                      </a:endParaRPr>
                    </a:p>
                  </a:txBody>
                  <a:tcPr/>
                </a:tc>
                <a:tc>
                  <a:txBody>
                    <a:bodyPr/>
                    <a:lstStyle/>
                    <a:p>
                      <a:r>
                        <a:rPr lang="en-US" sz="1200" b="1" dirty="0" smtClean="0">
                          <a:latin typeface="Arial" pitchFamily="34" charset="0"/>
                          <a:cs typeface="Arial" pitchFamily="34" charset="0"/>
                        </a:rPr>
                        <a:t>II</a:t>
                      </a:r>
                      <a:r>
                        <a:rPr lang="ru-RU" sz="1200" b="1" dirty="0" smtClean="0">
                          <a:latin typeface="Arial" pitchFamily="34" charset="0"/>
                          <a:cs typeface="Arial" pitchFamily="34" charset="0"/>
                        </a:rPr>
                        <a:t> место, призер</a:t>
                      </a:r>
                      <a:endParaRPr lang="ru-RU" sz="1200" b="1" dirty="0">
                        <a:latin typeface="Arial" pitchFamily="34" charset="0"/>
                        <a:cs typeface="Arial" pitchFamily="34" charset="0"/>
                      </a:endParaRPr>
                    </a:p>
                  </a:txBody>
                  <a:tcPr/>
                </a:tc>
              </a:tr>
              <a:tr h="1098925">
                <a:tc>
                  <a:txBody>
                    <a:bodyPr/>
                    <a:lstStyle/>
                    <a:p>
                      <a:r>
                        <a:rPr lang="ru-RU" sz="1200" b="1" dirty="0" smtClean="0">
                          <a:latin typeface="Arial" pitchFamily="34" charset="0"/>
                          <a:cs typeface="Arial" pitchFamily="34" charset="0"/>
                        </a:rPr>
                        <a:t>2021</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«Аварская литература – одна из литератур народов России»</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«Всероссийский конкурс  «Дайджест литературы народов России» в рамках Всероссийского социально – значимого проекта </a:t>
                      </a:r>
                      <a:r>
                        <a:rPr lang="ru-RU" sz="1200" b="1" dirty="0" err="1" smtClean="0">
                          <a:latin typeface="Arial" pitchFamily="34" charset="0"/>
                          <a:cs typeface="Arial" pitchFamily="34" charset="0"/>
                        </a:rPr>
                        <a:t>г.Санкт</a:t>
                      </a:r>
                      <a:r>
                        <a:rPr lang="ru-RU" sz="1200" b="1" dirty="0" smtClean="0">
                          <a:latin typeface="Arial" pitchFamily="34" charset="0"/>
                          <a:cs typeface="Arial" pitchFamily="34" charset="0"/>
                        </a:rPr>
                        <a:t>-Петербург (командный)</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Победители, участники  Всероссийского</a:t>
                      </a:r>
                      <a:r>
                        <a:rPr lang="ru-RU" sz="1200" b="1" baseline="0" dirty="0" smtClean="0">
                          <a:latin typeface="Arial" pitchFamily="34" charset="0"/>
                          <a:cs typeface="Arial" pitchFamily="34" charset="0"/>
                        </a:rPr>
                        <a:t> </a:t>
                      </a:r>
                      <a:r>
                        <a:rPr lang="ru-RU" sz="1200" b="1" dirty="0" smtClean="0">
                          <a:latin typeface="Arial" pitchFamily="34" charset="0"/>
                          <a:cs typeface="Arial" pitchFamily="34" charset="0"/>
                        </a:rPr>
                        <a:t> фестиваля «Дайджест литератур народов России» в </a:t>
                      </a:r>
                      <a:r>
                        <a:rPr lang="ru-RU" sz="1200" b="1" dirty="0" err="1" smtClean="0">
                          <a:latin typeface="Arial" pitchFamily="34" charset="0"/>
                          <a:cs typeface="Arial" pitchFamily="34" charset="0"/>
                        </a:rPr>
                        <a:t>г.Санкт</a:t>
                      </a:r>
                      <a:r>
                        <a:rPr lang="ru-RU" sz="1200" b="1" dirty="0" smtClean="0">
                          <a:latin typeface="Arial" pitchFamily="34" charset="0"/>
                          <a:cs typeface="Arial" pitchFamily="34" charset="0"/>
                        </a:rPr>
                        <a:t>-Петербурге</a:t>
                      </a:r>
                      <a:endParaRPr lang="ru-RU" sz="1200" b="1" dirty="0">
                        <a:latin typeface="Arial" pitchFamily="34" charset="0"/>
                        <a:cs typeface="Arial" pitchFamily="34" charset="0"/>
                      </a:endParaRPr>
                    </a:p>
                  </a:txBody>
                  <a:tcPr/>
                </a:tc>
              </a:tr>
              <a:tr h="691009">
                <a:tc>
                  <a:txBody>
                    <a:bodyPr/>
                    <a:lstStyle/>
                    <a:p>
                      <a:r>
                        <a:rPr lang="ru-RU" sz="1200" b="1" dirty="0" smtClean="0">
                          <a:latin typeface="Arial" pitchFamily="34" charset="0"/>
                          <a:cs typeface="Arial" pitchFamily="34" charset="0"/>
                        </a:rPr>
                        <a:t>2022</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«Элементы</a:t>
                      </a:r>
                      <a:r>
                        <a:rPr lang="ru-RU" sz="1200" b="1" baseline="0" dirty="0" smtClean="0">
                          <a:latin typeface="Arial" pitchFamily="34" charset="0"/>
                          <a:cs typeface="Arial" pitchFamily="34" charset="0"/>
                        </a:rPr>
                        <a:t> </a:t>
                      </a:r>
                      <a:r>
                        <a:rPr lang="ru-RU" sz="1200" b="1" dirty="0" smtClean="0">
                          <a:latin typeface="Arial" pitchFamily="34" charset="0"/>
                          <a:cs typeface="Arial" pitchFamily="34" charset="0"/>
                        </a:rPr>
                        <a:t> говора зауральской деревни в речи современных школьников»</a:t>
                      </a:r>
                      <a:endParaRPr lang="ru-RU" sz="1200" b="1" dirty="0">
                        <a:latin typeface="Arial" pitchFamily="34" charset="0"/>
                        <a:cs typeface="Arial" pitchFamily="34" charset="0"/>
                      </a:endParaRPr>
                    </a:p>
                  </a:txBody>
                  <a:tcPr/>
                </a:tc>
                <a:tc>
                  <a:txBody>
                    <a:bodyPr/>
                    <a:lstStyle/>
                    <a:p>
                      <a:r>
                        <a:rPr lang="ru-RU" sz="1200" b="1" dirty="0" smtClean="0">
                          <a:latin typeface="Arial" pitchFamily="34" charset="0"/>
                          <a:cs typeface="Arial" pitchFamily="34" charset="0"/>
                        </a:rPr>
                        <a:t>Всероссийский конкурс исследовательских  работ «Отечество»</a:t>
                      </a:r>
                      <a:endParaRPr lang="ru-RU" sz="1200" b="1" dirty="0">
                        <a:latin typeface="Arial" pitchFamily="34" charset="0"/>
                        <a:cs typeface="Arial" pitchFamily="34" charset="0"/>
                      </a:endParaRPr>
                    </a:p>
                  </a:txBody>
                  <a:tcPr/>
                </a:tc>
                <a:tc>
                  <a:txBody>
                    <a:bodyPr/>
                    <a:lstStyle/>
                    <a:p>
                      <a:r>
                        <a:rPr lang="en-US" sz="1200" b="1" dirty="0" smtClean="0">
                          <a:latin typeface="Arial" pitchFamily="34" charset="0"/>
                          <a:cs typeface="Arial" pitchFamily="34" charset="0"/>
                        </a:rPr>
                        <a:t>III</a:t>
                      </a:r>
                      <a:r>
                        <a:rPr lang="ru-RU" sz="1200" b="1" dirty="0" smtClean="0">
                          <a:latin typeface="Arial" pitchFamily="34" charset="0"/>
                          <a:cs typeface="Arial" pitchFamily="34" charset="0"/>
                        </a:rPr>
                        <a:t> место, призер</a:t>
                      </a:r>
                      <a:endParaRPr lang="ru-RU" sz="1200" b="1" dirty="0">
                        <a:latin typeface="Arial" pitchFamily="34" charset="0"/>
                        <a:cs typeface="Arial" pitchFamily="34" charset="0"/>
                      </a:endParaRPr>
                    </a:p>
                  </a:txBody>
                  <a:tcPr/>
                </a:tc>
              </a:tr>
            </a:tbl>
          </a:graphicData>
        </a:graphic>
      </p:graphicFrame>
      <p:sp>
        <p:nvSpPr>
          <p:cNvPr id="3" name="TextBox 2"/>
          <p:cNvSpPr txBox="1"/>
          <p:nvPr/>
        </p:nvSpPr>
        <p:spPr>
          <a:xfrm>
            <a:off x="323528" y="218261"/>
            <a:ext cx="8543364" cy="369332"/>
          </a:xfrm>
          <a:prstGeom prst="rect">
            <a:avLst/>
          </a:prstGeom>
          <a:noFill/>
        </p:spPr>
        <p:txBody>
          <a:bodyPr wrap="none" rtlCol="0">
            <a:spAutoFit/>
          </a:bodyPr>
          <a:lstStyle/>
          <a:p>
            <a:r>
              <a:rPr lang="ru-RU" b="1" dirty="0" smtClean="0">
                <a:latin typeface="Arial" pitchFamily="34" charset="0"/>
                <a:cs typeface="Arial" pitchFamily="34" charset="0"/>
              </a:rPr>
              <a:t>Участие учащихся в конкурсах творческих исследовательских проектов</a:t>
            </a:r>
            <a:endParaRPr lang="ru-RU" b="1" dirty="0">
              <a:latin typeface="Arial" pitchFamily="34" charset="0"/>
              <a:cs typeface="Arial" pitchFamily="34" charset="0"/>
            </a:endParaRPr>
          </a:p>
        </p:txBody>
      </p:sp>
    </p:spTree>
    <p:extLst>
      <p:ext uri="{BB962C8B-B14F-4D97-AF65-F5344CB8AC3E}">
        <p14:creationId xmlns:p14="http://schemas.microsoft.com/office/powerpoint/2010/main" val="2718078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2171</TotalTime>
  <Words>2586</Words>
  <Application>Microsoft Office PowerPoint</Application>
  <PresentationFormat>Экран (4:3)</PresentationFormat>
  <Paragraphs>179</Paragraphs>
  <Slides>15</Slides>
  <Notes>15</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Тема Office</vt:lpstr>
      <vt:lpstr>Adobe Acrobat Document</vt:lpstr>
      <vt:lpstr>Презентация PowerPoint</vt:lpstr>
      <vt:lpstr>Презентация PowerPoint</vt:lpstr>
      <vt:lpstr>Презентация PowerPoint</vt:lpstr>
      <vt:lpstr>Презентация PowerPoint</vt:lpstr>
      <vt:lpstr>Литературное наследие нашего края</vt:lpstr>
      <vt:lpstr>Начало литературно-краеведческим исследованиям в Зауралье положили труды выдающихся ученых-краеведов </vt:lpstr>
      <vt:lpstr>Формы работы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Family</cp:lastModifiedBy>
  <cp:revision>95</cp:revision>
  <dcterms:created xsi:type="dcterms:W3CDTF">2019-11-13T09:16:15Z</dcterms:created>
  <dcterms:modified xsi:type="dcterms:W3CDTF">2024-10-11T17:31:43Z</dcterms:modified>
</cp:coreProperties>
</file>