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12"/>
  </p:notesMasterIdLst>
  <p:sldIdLst>
    <p:sldId id="418" r:id="rId2"/>
    <p:sldId id="419" r:id="rId3"/>
    <p:sldId id="420" r:id="rId4"/>
    <p:sldId id="421" r:id="rId5"/>
    <p:sldId id="422" r:id="rId6"/>
    <p:sldId id="423" r:id="rId7"/>
    <p:sldId id="424" r:id="rId8"/>
    <p:sldId id="425" r:id="rId9"/>
    <p:sldId id="426" r:id="rId10"/>
    <p:sldId id="427"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FF"/>
    <a:srgbClr val="E2F7FE"/>
    <a:srgbClr val="FFFFCC"/>
    <a:srgbClr val="660033"/>
    <a:srgbClr val="800000"/>
    <a:srgbClr val="CCFFFF"/>
    <a:srgbClr val="006600"/>
    <a:srgbClr val="00808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60" autoAdjust="0"/>
  </p:normalViewPr>
  <p:slideViewPr>
    <p:cSldViewPr>
      <p:cViewPr varScale="1">
        <p:scale>
          <a:sx n="79" d="100"/>
          <a:sy n="79" d="100"/>
        </p:scale>
        <p:origin x="821"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C68EFB-D1EA-4A82-86A5-D2D1D8A8CF1A}" type="datetimeFigureOut">
              <a:rPr lang="ru-RU" smtClean="0"/>
              <a:t>19.10.2024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9C604C-1859-4B5E-BD08-9FD66E1BF6F2}" type="slidenum">
              <a:rPr lang="ru-RU" smtClean="0"/>
              <a:t>‹#›</a:t>
            </a:fld>
            <a:endParaRPr lang="ru-RU"/>
          </a:p>
        </p:txBody>
      </p:sp>
    </p:spTree>
    <p:extLst>
      <p:ext uri="{BB962C8B-B14F-4D97-AF65-F5344CB8AC3E}">
        <p14:creationId xmlns:p14="http://schemas.microsoft.com/office/powerpoint/2010/main" val="668867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3C9C604C-1859-4B5E-BD08-9FD66E1BF6F2}" type="slidenum">
              <a:rPr lang="ru-RU" smtClean="0"/>
              <a:t>1</a:t>
            </a:fld>
            <a:endParaRPr lang="ru-RU"/>
          </a:p>
        </p:txBody>
      </p:sp>
    </p:spTree>
    <p:extLst>
      <p:ext uri="{BB962C8B-B14F-4D97-AF65-F5344CB8AC3E}">
        <p14:creationId xmlns:p14="http://schemas.microsoft.com/office/powerpoint/2010/main" val="33784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3F1BCD43-4811-4FDC-B828-58B4E088C81B}" type="datetimeFigureOut">
              <a:rPr lang="ru-RU" smtClean="0"/>
              <a:pPr>
                <a:defRPr/>
              </a:pPr>
              <a:t>19.10.2024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BA67B75D-E9E0-4601-8832-97381E3C9E60}" type="slidenum">
              <a:rPr lang="ru-RU" altLang="en-US" smtClean="0"/>
              <a:pPr fontAlgn="base">
                <a:spcBef>
                  <a:spcPct val="0"/>
                </a:spcBef>
                <a:spcAft>
                  <a:spcPct val="0"/>
                </a:spcAft>
                <a:defRPr/>
              </a:pPr>
              <a:t>‹#›</a:t>
            </a:fld>
            <a:endParaRPr lang="ru-RU" altLang="en-US"/>
          </a:p>
        </p:txBody>
      </p:sp>
    </p:spTree>
    <p:extLst>
      <p:ext uri="{BB962C8B-B14F-4D97-AF65-F5344CB8AC3E}">
        <p14:creationId xmlns:p14="http://schemas.microsoft.com/office/powerpoint/2010/main" val="1028513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8BAB07C-CBCC-432B-ACE1-A4595E85E93D}" type="datetimeFigureOut">
              <a:rPr lang="ru-RU" smtClean="0"/>
              <a:pPr>
                <a:defRPr/>
              </a:pPr>
              <a:t>19.10.2024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7DA506F8-3CD3-4815-806F-8552DD94847D}" type="slidenum">
              <a:rPr lang="ru-RU" altLang="en-US" smtClean="0"/>
              <a:pPr fontAlgn="base">
                <a:spcBef>
                  <a:spcPct val="0"/>
                </a:spcBef>
                <a:spcAft>
                  <a:spcPct val="0"/>
                </a:spcAft>
                <a:defRPr/>
              </a:pPr>
              <a:t>‹#›</a:t>
            </a:fld>
            <a:endParaRPr lang="ru-RU" altLang="en-US"/>
          </a:p>
        </p:txBody>
      </p:sp>
    </p:spTree>
    <p:extLst>
      <p:ext uri="{BB962C8B-B14F-4D97-AF65-F5344CB8AC3E}">
        <p14:creationId xmlns:p14="http://schemas.microsoft.com/office/powerpoint/2010/main" val="3305074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D3705F7E-1EB7-40BB-A392-2714DBEA2523}" type="datetimeFigureOut">
              <a:rPr lang="ru-RU" smtClean="0"/>
              <a:pPr>
                <a:defRPr/>
              </a:pPr>
              <a:t>19.10.2024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651BE6D6-8F0A-4AF3-958C-9BC4D1F553CC}" type="slidenum">
              <a:rPr lang="ru-RU" altLang="en-US" smtClean="0"/>
              <a:pPr fontAlgn="base">
                <a:spcBef>
                  <a:spcPct val="0"/>
                </a:spcBef>
                <a:spcAft>
                  <a:spcPct val="0"/>
                </a:spcAft>
                <a:defRPr/>
              </a:pPr>
              <a:t>‹#›</a:t>
            </a:fld>
            <a:endParaRPr lang="ru-RU" altLang="en-US"/>
          </a:p>
        </p:txBody>
      </p:sp>
    </p:spTree>
    <p:extLst>
      <p:ext uri="{BB962C8B-B14F-4D97-AF65-F5344CB8AC3E}">
        <p14:creationId xmlns:p14="http://schemas.microsoft.com/office/powerpoint/2010/main" val="1407932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A6FFB0AD-A25D-4CF3-BFC1-897B46C40854}" type="datetimeFigureOut">
              <a:rPr lang="ru-RU" smtClean="0"/>
              <a:pPr>
                <a:defRPr/>
              </a:pPr>
              <a:t>19.10.2024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8B324BB2-AA47-48B6-A01E-82A09EE43032}" type="slidenum">
              <a:rPr lang="ru-RU" altLang="en-US" smtClean="0"/>
              <a:pPr fontAlgn="base">
                <a:spcBef>
                  <a:spcPct val="0"/>
                </a:spcBef>
                <a:spcAft>
                  <a:spcPct val="0"/>
                </a:spcAft>
                <a:defRPr/>
              </a:pPr>
              <a:t>‹#›</a:t>
            </a:fld>
            <a:endParaRPr lang="ru-RU" altLang="en-US"/>
          </a:p>
        </p:txBody>
      </p:sp>
    </p:spTree>
    <p:extLst>
      <p:ext uri="{BB962C8B-B14F-4D97-AF65-F5344CB8AC3E}">
        <p14:creationId xmlns:p14="http://schemas.microsoft.com/office/powerpoint/2010/main" val="57836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E4107226-6EA2-4B02-BDFB-E4054BF050EC}" type="datetimeFigureOut">
              <a:rPr lang="ru-RU" smtClean="0"/>
              <a:pPr>
                <a:defRPr/>
              </a:pPr>
              <a:t>19.10.2024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A70731BD-11E4-4321-9C79-254041CC91D2}" type="slidenum">
              <a:rPr lang="ru-RU" altLang="en-US" smtClean="0"/>
              <a:pPr fontAlgn="base">
                <a:spcBef>
                  <a:spcPct val="0"/>
                </a:spcBef>
                <a:spcAft>
                  <a:spcPct val="0"/>
                </a:spcAft>
                <a:defRPr/>
              </a:pPr>
              <a:t>‹#›</a:t>
            </a:fld>
            <a:endParaRPr lang="ru-RU" altLang="en-US"/>
          </a:p>
        </p:txBody>
      </p:sp>
    </p:spTree>
    <p:extLst>
      <p:ext uri="{BB962C8B-B14F-4D97-AF65-F5344CB8AC3E}">
        <p14:creationId xmlns:p14="http://schemas.microsoft.com/office/powerpoint/2010/main" val="175325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1F352024-FA0A-44A9-877C-DDC24F7F948C}" type="datetimeFigureOut">
              <a:rPr lang="ru-RU" smtClean="0"/>
              <a:pPr>
                <a:defRPr/>
              </a:pPr>
              <a:t>19.10.2024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982AF5B3-9019-49A3-9C32-87330F0C3595}" type="slidenum">
              <a:rPr lang="ru-RU" altLang="en-US" smtClean="0"/>
              <a:pPr fontAlgn="base">
                <a:spcBef>
                  <a:spcPct val="0"/>
                </a:spcBef>
                <a:spcAft>
                  <a:spcPct val="0"/>
                </a:spcAft>
                <a:defRPr/>
              </a:pPr>
              <a:t>‹#›</a:t>
            </a:fld>
            <a:endParaRPr lang="ru-RU" altLang="en-US"/>
          </a:p>
        </p:txBody>
      </p:sp>
    </p:spTree>
    <p:extLst>
      <p:ext uri="{BB962C8B-B14F-4D97-AF65-F5344CB8AC3E}">
        <p14:creationId xmlns:p14="http://schemas.microsoft.com/office/powerpoint/2010/main" val="197507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DFBFBE0C-DCFC-419A-8B5D-52360108CB20}" type="datetimeFigureOut">
              <a:rPr lang="ru-RU" smtClean="0"/>
              <a:pPr>
                <a:defRPr/>
              </a:pPr>
              <a:t>19.10.2024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457555E5-2784-4D69-A89F-981A03614785}" type="slidenum">
              <a:rPr lang="ru-RU" altLang="en-US" smtClean="0"/>
              <a:pPr fontAlgn="base">
                <a:spcBef>
                  <a:spcPct val="0"/>
                </a:spcBef>
                <a:spcAft>
                  <a:spcPct val="0"/>
                </a:spcAft>
                <a:defRPr/>
              </a:pPr>
              <a:t>‹#›</a:t>
            </a:fld>
            <a:endParaRPr lang="ru-RU" altLang="en-US"/>
          </a:p>
        </p:txBody>
      </p:sp>
    </p:spTree>
    <p:extLst>
      <p:ext uri="{BB962C8B-B14F-4D97-AF65-F5344CB8AC3E}">
        <p14:creationId xmlns:p14="http://schemas.microsoft.com/office/powerpoint/2010/main" val="106462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E3862950-B8D9-4BF4-A8C9-A02A16DA14E9}" type="datetimeFigureOut">
              <a:rPr lang="ru-RU" smtClean="0"/>
              <a:pPr>
                <a:defRPr/>
              </a:pPr>
              <a:t>19.10.2024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4395D182-53AB-493C-9CFC-B92005F69FFA}" type="slidenum">
              <a:rPr lang="ru-RU" altLang="en-US" smtClean="0"/>
              <a:pPr fontAlgn="base">
                <a:spcBef>
                  <a:spcPct val="0"/>
                </a:spcBef>
                <a:spcAft>
                  <a:spcPct val="0"/>
                </a:spcAft>
                <a:defRPr/>
              </a:pPr>
              <a:t>‹#›</a:t>
            </a:fld>
            <a:endParaRPr lang="ru-RU" altLang="en-US"/>
          </a:p>
        </p:txBody>
      </p:sp>
    </p:spTree>
    <p:extLst>
      <p:ext uri="{BB962C8B-B14F-4D97-AF65-F5344CB8AC3E}">
        <p14:creationId xmlns:p14="http://schemas.microsoft.com/office/powerpoint/2010/main" val="345797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8731B97-45A7-4309-B454-E27CDDB3088B}" type="datetimeFigureOut">
              <a:rPr lang="ru-RU" smtClean="0"/>
              <a:pPr>
                <a:defRPr/>
              </a:pPr>
              <a:t>19.10.2024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3DE12F15-C1F6-4CDF-9608-20079BB84BF8}" type="slidenum">
              <a:rPr lang="ru-RU" altLang="en-US" smtClean="0"/>
              <a:pPr fontAlgn="base">
                <a:spcBef>
                  <a:spcPct val="0"/>
                </a:spcBef>
                <a:spcAft>
                  <a:spcPct val="0"/>
                </a:spcAft>
                <a:defRPr/>
              </a:pPr>
              <a:t>‹#›</a:t>
            </a:fld>
            <a:endParaRPr lang="ru-RU" altLang="en-US"/>
          </a:p>
        </p:txBody>
      </p:sp>
    </p:spTree>
    <p:extLst>
      <p:ext uri="{BB962C8B-B14F-4D97-AF65-F5344CB8AC3E}">
        <p14:creationId xmlns:p14="http://schemas.microsoft.com/office/powerpoint/2010/main" val="363847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D615F857-A373-4CFA-9F34-CF8C77CA0144}" type="datetimeFigureOut">
              <a:rPr lang="ru-RU" smtClean="0"/>
              <a:pPr>
                <a:defRPr/>
              </a:pPr>
              <a:t>19.10.2024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6DD36B85-C892-489E-B5C0-46D3863F9063}" type="slidenum">
              <a:rPr lang="ru-RU" altLang="en-US" smtClean="0"/>
              <a:pPr fontAlgn="base">
                <a:spcBef>
                  <a:spcPct val="0"/>
                </a:spcBef>
                <a:spcAft>
                  <a:spcPct val="0"/>
                </a:spcAft>
                <a:defRPr/>
              </a:pPr>
              <a:t>‹#›</a:t>
            </a:fld>
            <a:endParaRPr lang="ru-RU" altLang="en-US"/>
          </a:p>
        </p:txBody>
      </p:sp>
    </p:spTree>
    <p:extLst>
      <p:ext uri="{BB962C8B-B14F-4D97-AF65-F5344CB8AC3E}">
        <p14:creationId xmlns:p14="http://schemas.microsoft.com/office/powerpoint/2010/main" val="141930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1BBBE30D-7798-43EC-9ABE-78978D119189}" type="datetimeFigureOut">
              <a:rPr lang="ru-RU" smtClean="0"/>
              <a:pPr>
                <a:defRPr/>
              </a:pPr>
              <a:t>19.10.2024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fontAlgn="base">
              <a:spcBef>
                <a:spcPct val="0"/>
              </a:spcBef>
              <a:spcAft>
                <a:spcPct val="0"/>
              </a:spcAft>
              <a:defRPr/>
            </a:pPr>
            <a:fld id="{8D5DB10B-9A6B-49BB-ACC3-8EADA57D35C1}" type="slidenum">
              <a:rPr lang="ru-RU" altLang="en-US" smtClean="0"/>
              <a:pPr fontAlgn="base">
                <a:spcBef>
                  <a:spcPct val="0"/>
                </a:spcBef>
                <a:spcAft>
                  <a:spcPct val="0"/>
                </a:spcAft>
                <a:defRPr/>
              </a:pPr>
              <a:t>‹#›</a:t>
            </a:fld>
            <a:endParaRPr lang="ru-RU" altLang="en-US"/>
          </a:p>
        </p:txBody>
      </p:sp>
    </p:spTree>
    <p:extLst>
      <p:ext uri="{BB962C8B-B14F-4D97-AF65-F5344CB8AC3E}">
        <p14:creationId xmlns:p14="http://schemas.microsoft.com/office/powerpoint/2010/main" val="262384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p>
        </p:txBody>
      </p:sp>
      <p:sp>
        <p:nvSpPr>
          <p:cNvPr id="1027" name="Текст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D7911752-053A-461F-B4CB-AF90C4E34583}" type="datetimeFigureOut">
              <a:rPr lang="ru-RU" smtClean="0"/>
              <a:pPr>
                <a:defRPr/>
              </a:pPr>
              <a:t>19.10.2024</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mn-cs"/>
              </a:defRPr>
            </a:lvl1pPr>
          </a:lstStyle>
          <a:p>
            <a:pPr fontAlgn="base">
              <a:spcBef>
                <a:spcPct val="0"/>
              </a:spcBef>
              <a:spcAft>
                <a:spcPct val="0"/>
              </a:spcAft>
              <a:defRPr/>
            </a:pPr>
            <a:fld id="{6D9639E5-FB6C-413F-8780-71E0C013EC51}" type="slidenum">
              <a:rPr lang="ru-RU" altLang="en-US" smtClean="0"/>
              <a:pPr fontAlgn="base">
                <a:spcBef>
                  <a:spcPct val="0"/>
                </a:spcBef>
                <a:spcAft>
                  <a:spcPct val="0"/>
                </a:spcAft>
                <a:defRPr/>
              </a:pPr>
              <a:t>‹#›</a:t>
            </a:fld>
            <a:endParaRPr lang="ru-RU" altLang="en-US"/>
          </a:p>
        </p:txBody>
      </p:sp>
    </p:spTree>
    <p:extLst>
      <p:ext uri="{BB962C8B-B14F-4D97-AF65-F5344CB8AC3E}">
        <p14:creationId xmlns:p14="http://schemas.microsoft.com/office/powerpoint/2010/main" val="4043822635"/>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75692" y="2060848"/>
            <a:ext cx="11640616" cy="2175917"/>
          </a:xfrm>
          <a:prstGeom prst="rect">
            <a:avLst/>
          </a:prstGeom>
        </p:spPr>
        <p:txBody>
          <a:bodyPr wrap="square">
            <a:spAutoFit/>
          </a:bodyPr>
          <a:lstStyle/>
          <a:p>
            <a:pPr algn="ctr"/>
            <a:r>
              <a:rPr lang="ru-RU" sz="4400" b="1" i="1" dirty="0">
                <a:solidFill>
                  <a:srgbClr val="C00000"/>
                </a:solidFill>
                <a:effectLst>
                  <a:outerShdw blurRad="38100" dist="38100" dir="2700000" algn="tl">
                    <a:srgbClr val="000000">
                      <a:alpha val="43137"/>
                    </a:srgbClr>
                  </a:outerShdw>
                </a:effectLst>
                <a:ea typeface="Times New Roman" panose="02020603050405020304" pitchFamily="18" charset="0"/>
              </a:rPr>
              <a:t>Коммуникация и кооперация </a:t>
            </a:r>
          </a:p>
          <a:p>
            <a:pPr algn="ctr"/>
            <a:r>
              <a:rPr lang="ru-RU" sz="4400" b="1" i="1" dirty="0">
                <a:solidFill>
                  <a:srgbClr val="C00000"/>
                </a:solidFill>
                <a:effectLst>
                  <a:outerShdw blurRad="38100" dist="38100" dir="2700000" algn="tl">
                    <a:srgbClr val="000000">
                      <a:alpha val="43137"/>
                    </a:srgbClr>
                  </a:outerShdw>
                </a:effectLst>
                <a:ea typeface="Times New Roman" panose="02020603050405020304" pitchFamily="18" charset="0"/>
              </a:rPr>
              <a:t>на учебном занятии,</a:t>
            </a:r>
          </a:p>
          <a:p>
            <a:pPr algn="ctr">
              <a:lnSpc>
                <a:spcPct val="115000"/>
              </a:lnSpc>
              <a:spcAft>
                <a:spcPts val="1000"/>
              </a:spcAft>
            </a:pPr>
            <a:r>
              <a:rPr lang="ru-RU" sz="4400" b="1" i="1" dirty="0">
                <a:solidFill>
                  <a:srgbClr val="C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или Как учить говорить и договариваться?</a:t>
            </a:r>
          </a:p>
        </p:txBody>
      </p:sp>
      <p:sp>
        <p:nvSpPr>
          <p:cNvPr id="2" name="Прямоугольник 1"/>
          <p:cNvSpPr/>
          <p:nvPr/>
        </p:nvSpPr>
        <p:spPr>
          <a:xfrm>
            <a:off x="917594" y="6273225"/>
            <a:ext cx="10356812" cy="584775"/>
          </a:xfrm>
          <a:prstGeom prst="rect">
            <a:avLst/>
          </a:prstGeom>
        </p:spPr>
        <p:txBody>
          <a:bodyPr wrap="square">
            <a:spAutoFit/>
          </a:bodyPr>
          <a:lstStyle/>
          <a:p>
            <a:pPr algn="ctr"/>
            <a:r>
              <a:rPr lang="ru-RU" altLang="en-US" sz="1600" b="1" i="1" dirty="0">
                <a:solidFill>
                  <a:schemeClr val="bg1"/>
                </a:solidFill>
              </a:rPr>
              <a:t>Чепелева Галина Михайловна, </a:t>
            </a:r>
          </a:p>
          <a:p>
            <a:pPr algn="ctr"/>
            <a:r>
              <a:rPr lang="ru-RU" altLang="en-US" sz="1600" b="1" i="1" dirty="0">
                <a:solidFill>
                  <a:schemeClr val="bg1"/>
                </a:solidFill>
              </a:rPr>
              <a:t>учитель русского языка и литературы государственного учреждения образования  «Гимназия №22 г. Минска»</a:t>
            </a:r>
            <a:endParaRPr lang="en-US" altLang="en-US" sz="1600" dirty="0">
              <a:solidFill>
                <a:schemeClr val="bg1"/>
              </a:solidFill>
            </a:endParaRPr>
          </a:p>
        </p:txBody>
      </p:sp>
      <p:pic>
        <p:nvPicPr>
          <p:cNvPr id="6" name="Picture 6" descr="https://phonoteka.org/uploads/posts/2021-09/1631647338_28-phonoteka-org-p-kartinka-pero-i-chernilnitsa-prozrachnii-f-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9340" y="5250421"/>
            <a:ext cx="1080120" cy="81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63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a:extLst>
              <a:ext uri="{FF2B5EF4-FFF2-40B4-BE49-F238E27FC236}">
                <a16:creationId xmlns:a16="http://schemas.microsoft.com/office/drawing/2014/main" id="{AC820285-1A57-4017-BD07-68A1F4132AA2}"/>
              </a:ext>
            </a:extLst>
          </p:cNvPr>
          <p:cNvSpPr/>
          <p:nvPr/>
        </p:nvSpPr>
        <p:spPr>
          <a:xfrm>
            <a:off x="1318210" y="1377710"/>
            <a:ext cx="9433048" cy="4466237"/>
          </a:xfrm>
          <a:prstGeom prst="ellipse">
            <a:avLst/>
          </a:prstGeom>
          <a:solidFill>
            <a:srgbClr val="E2F7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a:extLst>
              <a:ext uri="{FF2B5EF4-FFF2-40B4-BE49-F238E27FC236}">
                <a16:creationId xmlns:a16="http://schemas.microsoft.com/office/drawing/2014/main" id="{7F29F2C0-4C5E-480A-805A-EF4965C65269}"/>
              </a:ext>
            </a:extLst>
          </p:cNvPr>
          <p:cNvSpPr/>
          <p:nvPr/>
        </p:nvSpPr>
        <p:spPr>
          <a:xfrm>
            <a:off x="2711356" y="1410857"/>
            <a:ext cx="3901985" cy="1510428"/>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a:extLst>
              <a:ext uri="{FF2B5EF4-FFF2-40B4-BE49-F238E27FC236}">
                <a16:creationId xmlns:a16="http://schemas.microsoft.com/office/drawing/2014/main" id="{6A6A0226-0D4A-4B0E-AFD7-EB5B61629480}"/>
              </a:ext>
            </a:extLst>
          </p:cNvPr>
          <p:cNvSpPr txBox="1"/>
          <p:nvPr/>
        </p:nvSpPr>
        <p:spPr>
          <a:xfrm>
            <a:off x="1261270" y="3293220"/>
            <a:ext cx="3344139" cy="954107"/>
          </a:xfrm>
          <a:prstGeom prst="rect">
            <a:avLst/>
          </a:prstGeom>
          <a:noFill/>
        </p:spPr>
        <p:txBody>
          <a:bodyPr wrap="square">
            <a:spAutoFit/>
          </a:bodyPr>
          <a:lstStyle/>
          <a:p>
            <a:pPr algn="ctr"/>
            <a:r>
              <a:rPr lang="ru-RU" sz="2800" b="1" i="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коммуникативные </a:t>
            </a:r>
          </a:p>
          <a:p>
            <a:pPr algn="ctr"/>
            <a:r>
              <a:rPr lang="ru-RU" sz="2800" b="1" i="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умения </a:t>
            </a:r>
          </a:p>
        </p:txBody>
      </p:sp>
      <p:sp>
        <p:nvSpPr>
          <p:cNvPr id="11" name="TextBox 10">
            <a:extLst>
              <a:ext uri="{FF2B5EF4-FFF2-40B4-BE49-F238E27FC236}">
                <a16:creationId xmlns:a16="http://schemas.microsoft.com/office/drawing/2014/main" id="{DBE3F655-9656-49A4-9C34-50FA5706AEA9}"/>
              </a:ext>
            </a:extLst>
          </p:cNvPr>
          <p:cNvSpPr txBox="1"/>
          <p:nvPr/>
        </p:nvSpPr>
        <p:spPr>
          <a:xfrm>
            <a:off x="4394570" y="3823735"/>
            <a:ext cx="3672408" cy="1384995"/>
          </a:xfrm>
          <a:prstGeom prst="rect">
            <a:avLst/>
          </a:prstGeom>
          <a:noFill/>
        </p:spPr>
        <p:txBody>
          <a:bodyPr wrap="square">
            <a:spAutoFit/>
          </a:bodyPr>
          <a:lstStyle/>
          <a:p>
            <a:pPr algn="ctr"/>
            <a:r>
              <a:rPr lang="ru-RU" sz="2800" b="1" i="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перцептивные умения </a:t>
            </a:r>
          </a:p>
          <a:p>
            <a:pPr algn="ctr"/>
            <a:r>
              <a:rPr lang="ru-RU" sz="2800" b="1" i="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(умения восприятия)</a:t>
            </a:r>
          </a:p>
        </p:txBody>
      </p:sp>
      <p:sp>
        <p:nvSpPr>
          <p:cNvPr id="3" name="TextBox 2">
            <a:extLst>
              <a:ext uri="{FF2B5EF4-FFF2-40B4-BE49-F238E27FC236}">
                <a16:creationId xmlns:a16="http://schemas.microsoft.com/office/drawing/2014/main" id="{04AA7874-B754-4DCC-BA19-6AA819AD6832}"/>
              </a:ext>
            </a:extLst>
          </p:cNvPr>
          <p:cNvSpPr txBox="1"/>
          <p:nvPr/>
        </p:nvSpPr>
        <p:spPr>
          <a:xfrm>
            <a:off x="7047224" y="2228787"/>
            <a:ext cx="3344140" cy="1384995"/>
          </a:xfrm>
          <a:prstGeom prst="rect">
            <a:avLst/>
          </a:prstGeom>
          <a:noFill/>
        </p:spPr>
        <p:txBody>
          <a:bodyPr wrap="square">
            <a:spAutoFit/>
          </a:bodyPr>
          <a:lstStyle/>
          <a:p>
            <a:pPr algn="ctr"/>
            <a:r>
              <a:rPr lang="ru-RU" sz="2800" b="1" i="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умения </a:t>
            </a:r>
          </a:p>
          <a:p>
            <a:pPr algn="ctr"/>
            <a:r>
              <a:rPr lang="ru-RU" sz="2800" b="1" i="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взаимодействия </a:t>
            </a:r>
          </a:p>
          <a:p>
            <a:pPr algn="ctr"/>
            <a:r>
              <a:rPr lang="ru-RU" sz="2800" b="1" i="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в процессе общения</a:t>
            </a:r>
            <a:endParaRPr lang="ru-RU" sz="2800" b="1" i="1" dirty="0">
              <a:solidFill>
                <a:srgbClr val="002060"/>
              </a:solidFill>
              <a:effectLst>
                <a:outerShdw blurRad="38100" dist="38100" dir="2700000" algn="tl">
                  <a:srgbClr val="000000">
                    <a:alpha val="43137"/>
                  </a:srgbClr>
                </a:outerShdw>
              </a:effectLst>
            </a:endParaRPr>
          </a:p>
        </p:txBody>
      </p:sp>
      <p:cxnSp>
        <p:nvCxnSpPr>
          <p:cNvPr id="13" name="Прямая соединительная линия 12">
            <a:extLst>
              <a:ext uri="{FF2B5EF4-FFF2-40B4-BE49-F238E27FC236}">
                <a16:creationId xmlns:a16="http://schemas.microsoft.com/office/drawing/2014/main" id="{6A563232-65FE-40DA-A1FB-75CD68452752}"/>
              </a:ext>
            </a:extLst>
          </p:cNvPr>
          <p:cNvCxnSpPr>
            <a:cxnSpLocks/>
            <a:stCxn id="5" idx="5"/>
            <a:endCxn id="4" idx="5"/>
          </p:cNvCxnSpPr>
          <p:nvPr/>
        </p:nvCxnSpPr>
        <p:spPr>
          <a:xfrm>
            <a:off x="6041909" y="2700088"/>
            <a:ext cx="3327911" cy="2489794"/>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CF53E94C-7BBC-41E4-919B-4C81D6379ED0}"/>
              </a:ext>
            </a:extLst>
          </p:cNvPr>
          <p:cNvCxnSpPr>
            <a:cxnSpLocks/>
          </p:cNvCxnSpPr>
          <p:nvPr/>
        </p:nvCxnSpPr>
        <p:spPr>
          <a:xfrm flipH="1">
            <a:off x="4394570" y="3081957"/>
            <a:ext cx="281682" cy="2594028"/>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pic>
        <p:nvPicPr>
          <p:cNvPr id="5126" name="Picture 6" descr="Picture background">
            <a:extLst>
              <a:ext uri="{FF2B5EF4-FFF2-40B4-BE49-F238E27FC236}">
                <a16:creationId xmlns:a16="http://schemas.microsoft.com/office/drawing/2014/main" id="{C90B51C4-F04B-4214-A887-EA366824D0A7}"/>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t="11432"/>
          <a:stretch/>
        </p:blipFill>
        <p:spPr bwMode="auto">
          <a:xfrm>
            <a:off x="1487488" y="476672"/>
            <a:ext cx="5573323" cy="27893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0E7626B-5578-4903-8B9B-DE68817FA6A7}"/>
              </a:ext>
            </a:extLst>
          </p:cNvPr>
          <p:cNvSpPr txBox="1"/>
          <p:nvPr/>
        </p:nvSpPr>
        <p:spPr>
          <a:xfrm>
            <a:off x="3164503" y="1508226"/>
            <a:ext cx="2268937" cy="1384995"/>
          </a:xfrm>
          <a:prstGeom prst="rect">
            <a:avLst/>
          </a:prstGeom>
          <a:noFill/>
        </p:spPr>
        <p:txBody>
          <a:bodyPr wrap="square">
            <a:spAutoFit/>
          </a:bodyPr>
          <a:lstStyle/>
          <a:p>
            <a:pPr algn="ctr"/>
            <a:r>
              <a:rPr lang="ru-RU" sz="2800" b="1" i="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Групповая </a:t>
            </a:r>
          </a:p>
          <a:p>
            <a:pPr algn="ctr"/>
            <a:r>
              <a:rPr lang="ru-RU" sz="2800" b="1" i="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работа </a:t>
            </a:r>
          </a:p>
          <a:p>
            <a:pPr algn="ctr"/>
            <a:r>
              <a:rPr lang="ru-RU" sz="2800" b="1" i="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развивает</a:t>
            </a:r>
            <a:r>
              <a:rPr lang="ru-RU" sz="2800" b="1" i="1" dirty="0">
                <a:solidFill>
                  <a:srgbClr val="0000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74930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трелка: изогнутая вправо 11">
            <a:extLst>
              <a:ext uri="{FF2B5EF4-FFF2-40B4-BE49-F238E27FC236}">
                <a16:creationId xmlns:a16="http://schemas.microsoft.com/office/drawing/2014/main" id="{F6CDC65E-3B21-4221-A6DC-309DA560304D}"/>
              </a:ext>
            </a:extLst>
          </p:cNvPr>
          <p:cNvSpPr/>
          <p:nvPr/>
        </p:nvSpPr>
        <p:spPr>
          <a:xfrm rot="17667487" flipH="1">
            <a:off x="8758072" y="3081719"/>
            <a:ext cx="988822" cy="1970358"/>
          </a:xfrm>
          <a:prstGeom prst="curvedRightArrow">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Стрелка: изогнутая вправо 10">
            <a:extLst>
              <a:ext uri="{FF2B5EF4-FFF2-40B4-BE49-F238E27FC236}">
                <a16:creationId xmlns:a16="http://schemas.microsoft.com/office/drawing/2014/main" id="{0B5C650B-2725-4CDE-8FCC-6CB364E6698D}"/>
              </a:ext>
            </a:extLst>
          </p:cNvPr>
          <p:cNvSpPr/>
          <p:nvPr/>
        </p:nvSpPr>
        <p:spPr>
          <a:xfrm rot="3449609">
            <a:off x="5058447" y="829048"/>
            <a:ext cx="917419" cy="1970358"/>
          </a:xfrm>
          <a:prstGeom prst="curvedRightArrow">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Прямоугольник: скругленные углы 9">
            <a:extLst>
              <a:ext uri="{FF2B5EF4-FFF2-40B4-BE49-F238E27FC236}">
                <a16:creationId xmlns:a16="http://schemas.microsoft.com/office/drawing/2014/main" id="{BFD4D386-124B-43F3-982E-23A0D173658C}"/>
              </a:ext>
            </a:extLst>
          </p:cNvPr>
          <p:cNvSpPr/>
          <p:nvPr/>
        </p:nvSpPr>
        <p:spPr>
          <a:xfrm>
            <a:off x="3071664" y="4843802"/>
            <a:ext cx="8712968" cy="1215916"/>
          </a:xfrm>
          <a:prstGeom prst="roundRect">
            <a:avLst/>
          </a:prstGeom>
          <a:solidFill>
            <a:schemeClr val="accent5">
              <a:lumMod val="20000"/>
              <a:lumOff val="80000"/>
            </a:schemeClr>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id="{5368A607-0C43-41F0-8BD4-88B2FCF6BECE}"/>
              </a:ext>
            </a:extLst>
          </p:cNvPr>
          <p:cNvSpPr txBox="1"/>
          <p:nvPr/>
        </p:nvSpPr>
        <p:spPr>
          <a:xfrm>
            <a:off x="3117370" y="4898291"/>
            <a:ext cx="8424936" cy="1051955"/>
          </a:xfrm>
          <a:prstGeom prst="rect">
            <a:avLst/>
          </a:prstGeom>
          <a:noFill/>
        </p:spPr>
        <p:txBody>
          <a:bodyPr wrap="square">
            <a:spAutoFit/>
          </a:bodyPr>
          <a:lstStyle/>
          <a:p>
            <a:pPr indent="449580" algn="just">
              <a:lnSpc>
                <a:spcPct val="115000"/>
              </a:lnSpc>
              <a:spcAft>
                <a:spcPts val="1000"/>
              </a:spcAft>
            </a:pPr>
            <a:r>
              <a:rPr lang="ru-RU" sz="2800" b="1" spc="50" dirty="0">
                <a:ln w="0"/>
                <a:solidFill>
                  <a:srgbClr val="C00000"/>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Применение знаний</a:t>
            </a:r>
            <a:r>
              <a:rPr lang="ru-RU" sz="2800" b="1" spc="50" dirty="0">
                <a:ln w="0"/>
                <a:solidFill>
                  <a:srgbClr val="800000"/>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 полученных на учебных занятиях, не только на уроке, но и </a:t>
            </a:r>
            <a:r>
              <a:rPr lang="ru-RU" sz="2800" b="1" spc="50" dirty="0">
                <a:ln w="0"/>
                <a:solidFill>
                  <a:srgbClr val="C00000"/>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в жизни</a:t>
            </a:r>
            <a:r>
              <a:rPr lang="ru-RU" sz="2800" b="1" spc="50" dirty="0">
                <a:ln w="0"/>
                <a:solidFill>
                  <a:srgbClr val="800000"/>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a:t>
            </a:r>
            <a:endParaRPr lang="ru-RU" sz="2800" b="1" spc="50" dirty="0">
              <a:ln w="0"/>
              <a:solidFill>
                <a:srgbClr val="800000"/>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скругленные углы 3">
            <a:extLst>
              <a:ext uri="{FF2B5EF4-FFF2-40B4-BE49-F238E27FC236}">
                <a16:creationId xmlns:a16="http://schemas.microsoft.com/office/drawing/2014/main" id="{C3650A97-FD77-4B6C-B737-A37BA89E7C66}"/>
              </a:ext>
            </a:extLst>
          </p:cNvPr>
          <p:cNvSpPr/>
          <p:nvPr/>
        </p:nvSpPr>
        <p:spPr>
          <a:xfrm>
            <a:off x="5303912" y="809129"/>
            <a:ext cx="6248644" cy="1440160"/>
          </a:xfrm>
          <a:prstGeom prst="roundRect">
            <a:avLst/>
          </a:prstGeom>
          <a:solidFill>
            <a:schemeClr val="accent5">
              <a:lumMod val="20000"/>
              <a:lumOff val="80000"/>
            </a:schemeClr>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id="{65BABE43-C44A-474F-AECB-27A03D1DE851}"/>
              </a:ext>
            </a:extLst>
          </p:cNvPr>
          <p:cNvSpPr txBox="1"/>
          <p:nvPr/>
        </p:nvSpPr>
        <p:spPr>
          <a:xfrm>
            <a:off x="5447928" y="836712"/>
            <a:ext cx="6094378" cy="1384995"/>
          </a:xfrm>
          <a:prstGeom prst="rect">
            <a:avLst/>
          </a:prstGeom>
          <a:noFill/>
        </p:spPr>
        <p:txBody>
          <a:bodyPr wrap="square">
            <a:spAutoFit/>
          </a:bodyPr>
          <a:lstStyle/>
          <a:p>
            <a:r>
              <a:rPr lang="ru-RU" sz="2800" b="1" spc="50" dirty="0">
                <a:ln w="0"/>
                <a:solidFill>
                  <a:srgbClr val="002060"/>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Великая цель образования – </a:t>
            </a:r>
          </a:p>
          <a:p>
            <a:r>
              <a:rPr lang="ru-RU" sz="2800" b="1" spc="50" dirty="0">
                <a:ln w="0"/>
                <a:solidFill>
                  <a:srgbClr val="002060"/>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не знания, а действия.               </a:t>
            </a:r>
          </a:p>
          <a:p>
            <a:r>
              <a:rPr lang="ru-RU" sz="2800" b="1" spc="50" dirty="0">
                <a:ln w="0"/>
                <a:solidFill>
                  <a:srgbClr val="002060"/>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                                Герберт Спенсер </a:t>
            </a:r>
            <a:endParaRPr lang="ru-RU" sz="2800" dirty="0"/>
          </a:p>
        </p:txBody>
      </p:sp>
      <p:sp>
        <p:nvSpPr>
          <p:cNvPr id="7" name="Прямоугольник: скругленные углы 6">
            <a:extLst>
              <a:ext uri="{FF2B5EF4-FFF2-40B4-BE49-F238E27FC236}">
                <a16:creationId xmlns:a16="http://schemas.microsoft.com/office/drawing/2014/main" id="{FA1479D4-7086-437F-89C3-9A838BA16F8B}"/>
              </a:ext>
            </a:extLst>
          </p:cNvPr>
          <p:cNvSpPr/>
          <p:nvPr/>
        </p:nvSpPr>
        <p:spPr>
          <a:xfrm>
            <a:off x="623392" y="2638605"/>
            <a:ext cx="8712968" cy="1815881"/>
          </a:xfrm>
          <a:prstGeom prst="roundRect">
            <a:avLst/>
          </a:prstGeom>
          <a:solidFill>
            <a:schemeClr val="accent5">
              <a:lumMod val="20000"/>
              <a:lumOff val="80000"/>
            </a:schemeClr>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91291D61-BFEC-45CA-AD2D-74D399A485C6}"/>
              </a:ext>
            </a:extLst>
          </p:cNvPr>
          <p:cNvSpPr txBox="1"/>
          <p:nvPr/>
        </p:nvSpPr>
        <p:spPr>
          <a:xfrm>
            <a:off x="806150" y="2641013"/>
            <a:ext cx="8326626" cy="1815882"/>
          </a:xfrm>
          <a:prstGeom prst="rect">
            <a:avLst/>
          </a:prstGeom>
          <a:noFill/>
        </p:spPr>
        <p:txBody>
          <a:bodyPr wrap="square">
            <a:spAutoFit/>
          </a:bodyPr>
          <a:lstStyle/>
          <a:p>
            <a:pPr algn="just"/>
            <a:r>
              <a:rPr lang="ru-RU" sz="2800" b="1" spc="50" dirty="0">
                <a:ln w="0"/>
                <a:solidFill>
                  <a:srgbClr val="002060"/>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Как организовать учебный процесс, чтобы были и знания, и действия? И не просто действия, а прочно сформированный навык применения знаний в жизни? </a:t>
            </a:r>
            <a:endParaRPr lang="ru-RU" sz="2800" dirty="0"/>
          </a:p>
        </p:txBody>
      </p:sp>
    </p:spTree>
    <p:extLst>
      <p:ext uri="{BB962C8B-B14F-4D97-AF65-F5344CB8AC3E}">
        <p14:creationId xmlns:p14="http://schemas.microsoft.com/office/powerpoint/2010/main" val="1617309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Прямая соединительная линия 16">
            <a:extLst>
              <a:ext uri="{FF2B5EF4-FFF2-40B4-BE49-F238E27FC236}">
                <a16:creationId xmlns:a16="http://schemas.microsoft.com/office/drawing/2014/main" id="{29645878-E475-46BC-A02A-25256D72505E}"/>
              </a:ext>
            </a:extLst>
          </p:cNvPr>
          <p:cNvCxnSpPr>
            <a:stCxn id="12" idx="2"/>
            <a:endCxn id="12" idx="6"/>
          </p:cNvCxnSpPr>
          <p:nvPr/>
        </p:nvCxnSpPr>
        <p:spPr>
          <a:xfrm>
            <a:off x="389606" y="3429000"/>
            <a:ext cx="11323018"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DEEBBA32-FE2A-4E08-93D9-47FF5E3696E7}"/>
              </a:ext>
            </a:extLst>
          </p:cNvPr>
          <p:cNvCxnSpPr>
            <a:stCxn id="12" idx="0"/>
            <a:endCxn id="12" idx="4"/>
          </p:cNvCxnSpPr>
          <p:nvPr/>
        </p:nvCxnSpPr>
        <p:spPr>
          <a:xfrm>
            <a:off x="6051115" y="692696"/>
            <a:ext cx="0" cy="5472608"/>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13" name="Овал 12">
            <a:extLst>
              <a:ext uri="{FF2B5EF4-FFF2-40B4-BE49-F238E27FC236}">
                <a16:creationId xmlns:a16="http://schemas.microsoft.com/office/drawing/2014/main" id="{CEA1FC44-012B-4A57-ADDE-B37ACB2D60A9}"/>
              </a:ext>
            </a:extLst>
          </p:cNvPr>
          <p:cNvSpPr/>
          <p:nvPr/>
        </p:nvSpPr>
        <p:spPr>
          <a:xfrm>
            <a:off x="3935760" y="2493487"/>
            <a:ext cx="4320480" cy="1871025"/>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id="{95B4AA40-F4BC-4BF0-BEB0-9DF65633397D}"/>
              </a:ext>
            </a:extLst>
          </p:cNvPr>
          <p:cNvSpPr txBox="1"/>
          <p:nvPr/>
        </p:nvSpPr>
        <p:spPr>
          <a:xfrm>
            <a:off x="4115300" y="2767279"/>
            <a:ext cx="3870670" cy="1323439"/>
          </a:xfrm>
          <a:prstGeom prst="rect">
            <a:avLst/>
          </a:prstGeom>
          <a:noFill/>
        </p:spPr>
        <p:txBody>
          <a:bodyPr wrap="square">
            <a:spAutoFit/>
          </a:bodyPr>
          <a:lstStyle/>
          <a:p>
            <a:pPr algn="ctr"/>
            <a:r>
              <a:rPr lang="ru-RU" sz="4000" b="1" i="1" dirty="0">
                <a:solidFill>
                  <a:srgbClr val="C00000"/>
                </a:solidFill>
                <a:effectLst>
                  <a:outerShdw blurRad="38100" dist="38100" dir="2700000" algn="tl">
                    <a:srgbClr val="000000">
                      <a:alpha val="43137"/>
                    </a:srgbClr>
                  </a:outerShdw>
                </a:effectLst>
                <a:ea typeface="Times New Roman" panose="02020603050405020304" pitchFamily="18" charset="0"/>
              </a:rPr>
              <a:t>4 компетенции</a:t>
            </a:r>
            <a:r>
              <a:rPr lang="en-US" sz="4000" b="1" i="1" dirty="0">
                <a:solidFill>
                  <a:srgbClr val="C00000"/>
                </a:solidFill>
                <a:effectLst>
                  <a:outerShdw blurRad="38100" dist="38100" dir="2700000" algn="tl">
                    <a:srgbClr val="000000">
                      <a:alpha val="43137"/>
                    </a:srgbClr>
                  </a:outerShdw>
                </a:effectLst>
                <a:ea typeface="Times New Roman" panose="02020603050405020304" pitchFamily="18" charset="0"/>
              </a:rPr>
              <a:t> </a:t>
            </a:r>
            <a:endParaRPr lang="ru-RU" sz="4000" b="1" i="1" dirty="0">
              <a:solidFill>
                <a:srgbClr val="C00000"/>
              </a:solidFill>
              <a:effectLst>
                <a:outerShdw blurRad="38100" dist="38100" dir="2700000" algn="tl">
                  <a:srgbClr val="000000">
                    <a:alpha val="43137"/>
                  </a:srgbClr>
                </a:outerShdw>
              </a:effectLst>
              <a:ea typeface="Times New Roman" panose="02020603050405020304" pitchFamily="18" charset="0"/>
            </a:endParaRPr>
          </a:p>
          <a:p>
            <a:pPr algn="ctr"/>
            <a:r>
              <a:rPr lang="en-US" sz="4000" b="1" i="1" dirty="0">
                <a:solidFill>
                  <a:srgbClr val="C00000"/>
                </a:solidFill>
                <a:effectLst>
                  <a:outerShdw blurRad="38100" dist="38100" dir="2700000" algn="tl">
                    <a:srgbClr val="000000">
                      <a:alpha val="43137"/>
                    </a:srgbClr>
                  </a:outerShdw>
                </a:effectLst>
                <a:ea typeface="Times New Roman" panose="02020603050405020304" pitchFamily="18" charset="0"/>
              </a:rPr>
              <a:t>XXI </a:t>
            </a:r>
            <a:r>
              <a:rPr lang="ru-RU" sz="4000" b="1" i="1" dirty="0">
                <a:solidFill>
                  <a:srgbClr val="C00000"/>
                </a:solidFill>
                <a:effectLst>
                  <a:outerShdw blurRad="38100" dist="38100" dir="2700000" algn="tl">
                    <a:srgbClr val="000000">
                      <a:alpha val="43137"/>
                    </a:srgbClr>
                  </a:outerShdw>
                </a:effectLst>
                <a:ea typeface="Times New Roman" panose="02020603050405020304" pitchFamily="18" charset="0"/>
              </a:rPr>
              <a:t>века </a:t>
            </a:r>
            <a:endParaRPr lang="ru-RU" sz="4000" dirty="0"/>
          </a:p>
        </p:txBody>
      </p:sp>
      <p:sp>
        <p:nvSpPr>
          <p:cNvPr id="5" name="TextBox 4">
            <a:extLst>
              <a:ext uri="{FF2B5EF4-FFF2-40B4-BE49-F238E27FC236}">
                <a16:creationId xmlns:a16="http://schemas.microsoft.com/office/drawing/2014/main" id="{E879736B-EE4D-4A3E-AA3C-630E8619E579}"/>
              </a:ext>
            </a:extLst>
          </p:cNvPr>
          <p:cNvSpPr txBox="1"/>
          <p:nvPr/>
        </p:nvSpPr>
        <p:spPr>
          <a:xfrm>
            <a:off x="6186251" y="4803308"/>
            <a:ext cx="3960440" cy="646331"/>
          </a:xfrm>
          <a:prstGeom prst="rect">
            <a:avLst/>
          </a:prstGeom>
          <a:noFill/>
        </p:spPr>
        <p:txBody>
          <a:bodyPr wrap="square">
            <a:spAutoFit/>
          </a:bodyPr>
          <a:lstStyle/>
          <a:p>
            <a:r>
              <a:rPr lang="ru-RU" sz="3600" b="1" i="1" dirty="0">
                <a:solidFill>
                  <a:srgbClr val="000066"/>
                </a:solidFill>
                <a:effectLst>
                  <a:outerShdw blurRad="38100" dist="38100" dir="2700000" algn="tl">
                    <a:srgbClr val="000000">
                      <a:alpha val="43137"/>
                    </a:srgbClr>
                  </a:outerShdw>
                </a:effectLst>
                <a:ea typeface="Calibri" panose="020F0502020204030204" pitchFamily="34" charset="0"/>
              </a:rPr>
              <a:t>коммуникация</a:t>
            </a:r>
            <a:endParaRPr lang="ru-RU" sz="3600" b="1" i="1" dirty="0">
              <a:solidFill>
                <a:srgbClr val="000066"/>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A44266A9-E228-4DAA-B336-4A92F9002085}"/>
              </a:ext>
            </a:extLst>
          </p:cNvPr>
          <p:cNvSpPr txBox="1"/>
          <p:nvPr/>
        </p:nvSpPr>
        <p:spPr>
          <a:xfrm>
            <a:off x="2554366" y="1118078"/>
            <a:ext cx="3600400" cy="1200329"/>
          </a:xfrm>
          <a:prstGeom prst="rect">
            <a:avLst/>
          </a:prstGeom>
          <a:noFill/>
        </p:spPr>
        <p:txBody>
          <a:bodyPr wrap="square">
            <a:spAutoFit/>
          </a:bodyPr>
          <a:lstStyle/>
          <a:p>
            <a:pPr algn="ctr"/>
            <a:r>
              <a:rPr lang="ru-RU" sz="3600" b="1" i="1" dirty="0">
                <a:solidFill>
                  <a:srgbClr val="000066"/>
                </a:solidFill>
                <a:effectLst>
                  <a:outerShdw blurRad="38100" dist="38100" dir="2700000" algn="tl">
                    <a:srgbClr val="000000">
                      <a:alpha val="43137"/>
                    </a:srgbClr>
                  </a:outerShdw>
                </a:effectLst>
                <a:ea typeface="Calibri" panose="020F0502020204030204" pitchFamily="34" charset="0"/>
              </a:rPr>
              <a:t>критическое мышление</a:t>
            </a:r>
            <a:endParaRPr lang="ru-RU" sz="3600" dirty="0"/>
          </a:p>
        </p:txBody>
      </p:sp>
      <p:sp>
        <p:nvSpPr>
          <p:cNvPr id="9" name="TextBox 8">
            <a:extLst>
              <a:ext uri="{FF2B5EF4-FFF2-40B4-BE49-F238E27FC236}">
                <a16:creationId xmlns:a16="http://schemas.microsoft.com/office/drawing/2014/main" id="{907C0B05-AE54-4B30-BD9D-C9F478D17254}"/>
              </a:ext>
            </a:extLst>
          </p:cNvPr>
          <p:cNvSpPr txBox="1"/>
          <p:nvPr/>
        </p:nvSpPr>
        <p:spPr>
          <a:xfrm>
            <a:off x="6381044" y="1399249"/>
            <a:ext cx="3870670" cy="646331"/>
          </a:xfrm>
          <a:prstGeom prst="rect">
            <a:avLst/>
          </a:prstGeom>
          <a:noFill/>
        </p:spPr>
        <p:txBody>
          <a:bodyPr wrap="square">
            <a:spAutoFit/>
          </a:bodyPr>
          <a:lstStyle/>
          <a:p>
            <a:r>
              <a:rPr lang="ru-RU" sz="3600" b="1" i="1" dirty="0">
                <a:solidFill>
                  <a:srgbClr val="000066"/>
                </a:solidFill>
                <a:effectLst>
                  <a:outerShdw blurRad="38100" dist="38100" dir="2700000" algn="tl">
                    <a:srgbClr val="000000">
                      <a:alpha val="43137"/>
                    </a:srgbClr>
                  </a:outerShdw>
                </a:effectLst>
                <a:ea typeface="Calibri" panose="020F0502020204030204" pitchFamily="34" charset="0"/>
              </a:rPr>
              <a:t>креативность</a:t>
            </a:r>
            <a:endParaRPr lang="ru-RU" sz="3600" dirty="0"/>
          </a:p>
        </p:txBody>
      </p:sp>
      <p:sp>
        <p:nvSpPr>
          <p:cNvPr id="11" name="TextBox 10">
            <a:extLst>
              <a:ext uri="{FF2B5EF4-FFF2-40B4-BE49-F238E27FC236}">
                <a16:creationId xmlns:a16="http://schemas.microsoft.com/office/drawing/2014/main" id="{47F0F25A-CA1D-4EBF-877E-4B2D0A11DF80}"/>
              </a:ext>
            </a:extLst>
          </p:cNvPr>
          <p:cNvSpPr txBox="1"/>
          <p:nvPr/>
        </p:nvSpPr>
        <p:spPr>
          <a:xfrm>
            <a:off x="729623" y="3575600"/>
            <a:ext cx="3936880" cy="1200329"/>
          </a:xfrm>
          <a:prstGeom prst="rect">
            <a:avLst/>
          </a:prstGeom>
          <a:noFill/>
        </p:spPr>
        <p:txBody>
          <a:bodyPr wrap="square">
            <a:spAutoFit/>
          </a:bodyPr>
          <a:lstStyle/>
          <a:p>
            <a:pPr algn="ctr"/>
            <a:r>
              <a:rPr lang="ru-RU" sz="3600" b="1" i="1" dirty="0">
                <a:solidFill>
                  <a:srgbClr val="000066"/>
                </a:solidFill>
                <a:effectLst>
                  <a:outerShdw blurRad="38100" dist="38100" dir="2700000" algn="tl">
                    <a:srgbClr val="000000">
                      <a:alpha val="43137"/>
                    </a:srgbClr>
                  </a:outerShdw>
                </a:effectLst>
                <a:ea typeface="Calibri" panose="020F0502020204030204" pitchFamily="34" charset="0"/>
              </a:rPr>
              <a:t>кооперация (коллаборация)</a:t>
            </a:r>
            <a:endParaRPr lang="ru-RU" sz="3600" dirty="0"/>
          </a:p>
        </p:txBody>
      </p:sp>
      <p:sp>
        <p:nvSpPr>
          <p:cNvPr id="12" name="Овал 11">
            <a:extLst>
              <a:ext uri="{FF2B5EF4-FFF2-40B4-BE49-F238E27FC236}">
                <a16:creationId xmlns:a16="http://schemas.microsoft.com/office/drawing/2014/main" id="{8C3B647D-28A5-442F-9755-DBE3858F4780}"/>
              </a:ext>
            </a:extLst>
          </p:cNvPr>
          <p:cNvSpPr/>
          <p:nvPr/>
        </p:nvSpPr>
        <p:spPr>
          <a:xfrm>
            <a:off x="389606" y="692696"/>
            <a:ext cx="11323018" cy="547260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descr="Picture background">
            <a:extLst>
              <a:ext uri="{FF2B5EF4-FFF2-40B4-BE49-F238E27FC236}">
                <a16:creationId xmlns:a16="http://schemas.microsoft.com/office/drawing/2014/main" id="{1A118BAC-2D08-49DC-9D49-C5B784BB59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7807" y="4539592"/>
            <a:ext cx="1416555" cy="13314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background">
            <a:extLst>
              <a:ext uri="{FF2B5EF4-FFF2-40B4-BE49-F238E27FC236}">
                <a16:creationId xmlns:a16="http://schemas.microsoft.com/office/drawing/2014/main" id="{B7E2A606-EE37-4B10-B228-45143FAB29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3892" y="2142942"/>
            <a:ext cx="1623397" cy="10403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icture background">
            <a:extLst>
              <a:ext uri="{FF2B5EF4-FFF2-40B4-BE49-F238E27FC236}">
                <a16:creationId xmlns:a16="http://schemas.microsoft.com/office/drawing/2014/main" id="{374E0DAF-D2CE-4682-9C4E-80DD55EF39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8592" y="1943122"/>
            <a:ext cx="1439127" cy="14391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6" name="Picture 12" descr="Picture background">
            <a:extLst>
              <a:ext uri="{FF2B5EF4-FFF2-40B4-BE49-F238E27FC236}">
                <a16:creationId xmlns:a16="http://schemas.microsoft.com/office/drawing/2014/main" id="{A1828873-4325-42E0-A37D-EB024E3C60A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628"/>
          <a:stretch/>
        </p:blipFill>
        <p:spPr bwMode="auto">
          <a:xfrm>
            <a:off x="8752587" y="3522503"/>
            <a:ext cx="1379917" cy="1274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177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Picture background">
            <a:extLst>
              <a:ext uri="{FF2B5EF4-FFF2-40B4-BE49-F238E27FC236}">
                <a16:creationId xmlns:a16="http://schemas.microsoft.com/office/drawing/2014/main" id="{FB3EDD49-DA06-4F20-9C10-F4F964D5899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248" r="19760"/>
          <a:stretch/>
        </p:blipFill>
        <p:spPr bwMode="auto">
          <a:xfrm>
            <a:off x="8422903" y="4762614"/>
            <a:ext cx="1824360" cy="13920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4D28BC-87D0-4897-8B4A-074D21B8F6E2}"/>
              </a:ext>
            </a:extLst>
          </p:cNvPr>
          <p:cNvSpPr txBox="1"/>
          <p:nvPr/>
        </p:nvSpPr>
        <p:spPr>
          <a:xfrm>
            <a:off x="2428062" y="1340768"/>
            <a:ext cx="8928992" cy="1815882"/>
          </a:xfrm>
          <a:prstGeom prst="rect">
            <a:avLst/>
          </a:prstGeom>
          <a:noFill/>
        </p:spPr>
        <p:txBody>
          <a:bodyPr wrap="square">
            <a:spAutoFit/>
          </a:bodyPr>
          <a:lstStyle/>
          <a:p>
            <a:r>
              <a:rPr lang="ru-RU" sz="2800" b="1" dirty="0">
                <a:solidFill>
                  <a:srgbClr val="000066"/>
                </a:solidFill>
                <a:effectLst>
                  <a:outerShdw blurRad="38100" dist="38100" dir="2700000" algn="tl">
                    <a:srgbClr val="000000">
                      <a:alpha val="43137"/>
                    </a:srgbClr>
                  </a:outerShdw>
                </a:effectLst>
                <a:ea typeface="Times New Roman" panose="02020603050405020304" pitchFamily="18" charset="0"/>
              </a:rPr>
              <a:t>Мои ученики будут узнавать новое не от меня; они будут открывать это новое сами. Моя главная задача – помочь им раскрыться, развить собственные идеи. </a:t>
            </a:r>
          </a:p>
          <a:p>
            <a:r>
              <a:rPr lang="ru-RU" sz="2800" b="1" dirty="0">
                <a:solidFill>
                  <a:srgbClr val="000066"/>
                </a:solidFill>
                <a:effectLst>
                  <a:outerShdw blurRad="38100" dist="38100" dir="2700000" algn="tl">
                    <a:srgbClr val="000000">
                      <a:alpha val="43137"/>
                    </a:srgbClr>
                  </a:outerShdw>
                </a:effectLst>
                <a:ea typeface="Times New Roman" panose="02020603050405020304" pitchFamily="18" charset="0"/>
              </a:rPr>
              <a:t>                                                     Иоганн Генрих Песталоцци</a:t>
            </a:r>
            <a:endParaRPr lang="ru-RU" sz="2800" dirty="0"/>
          </a:p>
        </p:txBody>
      </p:sp>
      <p:pic>
        <p:nvPicPr>
          <p:cNvPr id="2050" name="Picture 2" descr="Picture background">
            <a:extLst>
              <a:ext uri="{FF2B5EF4-FFF2-40B4-BE49-F238E27FC236}">
                <a16:creationId xmlns:a16="http://schemas.microsoft.com/office/drawing/2014/main" id="{2EE4BEA8-BED8-446D-824E-CE80F13A58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843" y="908720"/>
            <a:ext cx="1789279" cy="233454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Выноска: стрелка вниз 6">
            <a:extLst>
              <a:ext uri="{FF2B5EF4-FFF2-40B4-BE49-F238E27FC236}">
                <a16:creationId xmlns:a16="http://schemas.microsoft.com/office/drawing/2014/main" id="{1A9E02EA-8792-4360-B49F-7094ABDAAA8B}"/>
              </a:ext>
            </a:extLst>
          </p:cNvPr>
          <p:cNvSpPr/>
          <p:nvPr/>
        </p:nvSpPr>
        <p:spPr>
          <a:xfrm>
            <a:off x="3926048" y="4012526"/>
            <a:ext cx="4824536" cy="1504706"/>
          </a:xfrm>
          <a:prstGeom prst="downArrowCallout">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a:extLst>
              <a:ext uri="{FF2B5EF4-FFF2-40B4-BE49-F238E27FC236}">
                <a16:creationId xmlns:a16="http://schemas.microsoft.com/office/drawing/2014/main" id="{F4C8EC87-AA19-4B74-991D-DC791CC3B64B}"/>
              </a:ext>
            </a:extLst>
          </p:cNvPr>
          <p:cNvSpPr/>
          <p:nvPr/>
        </p:nvSpPr>
        <p:spPr>
          <a:xfrm>
            <a:off x="5973420" y="3409588"/>
            <a:ext cx="729792" cy="583526"/>
          </a:xfrm>
          <a:prstGeom prst="downArrow">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id="{07D92696-295B-4FCD-9C84-57348DD7B01C}"/>
              </a:ext>
            </a:extLst>
          </p:cNvPr>
          <p:cNvSpPr txBox="1"/>
          <p:nvPr/>
        </p:nvSpPr>
        <p:spPr>
          <a:xfrm>
            <a:off x="2430749" y="3935401"/>
            <a:ext cx="7488832" cy="1077218"/>
          </a:xfrm>
          <a:prstGeom prst="rect">
            <a:avLst/>
          </a:prstGeom>
          <a:noFill/>
        </p:spPr>
        <p:txBody>
          <a:bodyPr wrap="square">
            <a:spAutoFit/>
          </a:bodyPr>
          <a:lstStyle/>
          <a:p>
            <a:pPr indent="449580" algn="ctr"/>
            <a:r>
              <a:rPr lang="ru-RU" sz="3200" b="1" i="1" dirty="0">
                <a:solidFill>
                  <a:srgbClr val="660033"/>
                </a:solidFill>
                <a:ea typeface="Times New Roman" panose="02020603050405020304" pitchFamily="18" charset="0"/>
              </a:rPr>
              <a:t>групповая работа </a:t>
            </a:r>
          </a:p>
          <a:p>
            <a:pPr indent="449580" algn="ctr"/>
            <a:r>
              <a:rPr lang="ru-RU" sz="3200" b="1" i="1" dirty="0">
                <a:solidFill>
                  <a:srgbClr val="660033"/>
                </a:solidFill>
                <a:ea typeface="Times New Roman" panose="02020603050405020304" pitchFamily="18" charset="0"/>
              </a:rPr>
              <a:t>на учебном занятии </a:t>
            </a:r>
          </a:p>
        </p:txBody>
      </p:sp>
      <p:pic>
        <p:nvPicPr>
          <p:cNvPr id="2054" name="Picture 6" descr="Picture background">
            <a:extLst>
              <a:ext uri="{FF2B5EF4-FFF2-40B4-BE49-F238E27FC236}">
                <a16:creationId xmlns:a16="http://schemas.microsoft.com/office/drawing/2014/main" id="{44043C29-0925-402C-BBDD-31F9768763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5754" y="4869160"/>
            <a:ext cx="2496702" cy="124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00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скругленные углы 11">
            <a:extLst>
              <a:ext uri="{FF2B5EF4-FFF2-40B4-BE49-F238E27FC236}">
                <a16:creationId xmlns:a16="http://schemas.microsoft.com/office/drawing/2014/main" id="{AA5BA075-F26E-4546-B863-046AD29C37F1}"/>
              </a:ext>
            </a:extLst>
          </p:cNvPr>
          <p:cNvSpPr/>
          <p:nvPr/>
        </p:nvSpPr>
        <p:spPr>
          <a:xfrm>
            <a:off x="2213738" y="5313558"/>
            <a:ext cx="7764524" cy="1283791"/>
          </a:xfrm>
          <a:prstGeom prst="roundRect">
            <a:avLst/>
          </a:prstGeom>
          <a:solidFill>
            <a:srgbClr val="E2F7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скругленные углы 8">
            <a:extLst>
              <a:ext uri="{FF2B5EF4-FFF2-40B4-BE49-F238E27FC236}">
                <a16:creationId xmlns:a16="http://schemas.microsoft.com/office/drawing/2014/main" id="{7B0A073A-3B8F-4048-947A-2A9F2B7DF90E}"/>
              </a:ext>
            </a:extLst>
          </p:cNvPr>
          <p:cNvSpPr/>
          <p:nvPr/>
        </p:nvSpPr>
        <p:spPr>
          <a:xfrm>
            <a:off x="263352" y="1357945"/>
            <a:ext cx="11665296" cy="360393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id="{5A47F4D5-DDDE-4915-8910-741C6854C471}"/>
              </a:ext>
            </a:extLst>
          </p:cNvPr>
          <p:cNvSpPr txBox="1"/>
          <p:nvPr/>
        </p:nvSpPr>
        <p:spPr>
          <a:xfrm>
            <a:off x="263352" y="1357945"/>
            <a:ext cx="11521280" cy="3465244"/>
          </a:xfrm>
          <a:prstGeom prst="rect">
            <a:avLst/>
          </a:prstGeom>
          <a:noFill/>
        </p:spPr>
        <p:txBody>
          <a:bodyPr wrap="square">
            <a:spAutoFit/>
          </a:bodyPr>
          <a:lstStyle/>
          <a:p>
            <a:pPr indent="449580" algn="just">
              <a:lnSpc>
                <a:spcPct val="115000"/>
              </a:lnSpc>
              <a:spcAft>
                <a:spcPts val="1000"/>
              </a:spcAft>
            </a:pPr>
            <a:r>
              <a:rPr lang="ru-RU" sz="2400" b="1" dirty="0">
                <a:effectLst/>
                <a:ea typeface="Calibri" panose="020F0502020204030204" pitchFamily="34" charset="0"/>
                <a:cs typeface="Times New Roman" panose="02020603050405020304" pitchFamily="18" charset="0"/>
              </a:rPr>
              <a:t>Накануне урока каждый учащийся получает задание подобрать материал (любой) по заданной теме. Это тот материал, который пригодится для оформления плаката по теме. На уроке дети делятся на группы, каждая группа получает чистый лист формата А3 или А2 и время на подготовку плаката. Учащиеся должны обсудить в группе идею плаката, отобрать нужный материал из того, что принёс каждый (здесь нужно обсудить и договориться, чей материал взять), оформить плакат, а затем его презентовать всему классу. В процессе презентации работы каждый участник группы должен рассказать о своём вкладе в проект.</a:t>
            </a:r>
          </a:p>
        </p:txBody>
      </p:sp>
      <p:sp>
        <p:nvSpPr>
          <p:cNvPr id="5" name="TextBox 4">
            <a:extLst>
              <a:ext uri="{FF2B5EF4-FFF2-40B4-BE49-F238E27FC236}">
                <a16:creationId xmlns:a16="http://schemas.microsoft.com/office/drawing/2014/main" id="{897F20B3-E114-4B7A-8E47-DDB51F50F7A2}"/>
              </a:ext>
            </a:extLst>
          </p:cNvPr>
          <p:cNvSpPr txBox="1"/>
          <p:nvPr/>
        </p:nvSpPr>
        <p:spPr>
          <a:xfrm>
            <a:off x="3143672" y="634484"/>
            <a:ext cx="6094378" cy="584775"/>
          </a:xfrm>
          <a:prstGeom prst="rect">
            <a:avLst/>
          </a:prstGeom>
          <a:noFill/>
        </p:spPr>
        <p:txBody>
          <a:bodyPr wrap="square">
            <a:spAutoFit/>
          </a:bodyPr>
          <a:lstStyle/>
          <a:p>
            <a:pPr algn="ctr"/>
            <a:r>
              <a:rPr lang="ru-RU" sz="3200" b="1" i="1" dirty="0">
                <a:solidFill>
                  <a:srgbClr val="C00000"/>
                </a:solidFill>
                <a:effectLst>
                  <a:outerShdw blurRad="38100" dist="38100" dir="2700000" algn="tl">
                    <a:srgbClr val="000000">
                      <a:alpha val="43137"/>
                    </a:srgbClr>
                  </a:outerShdw>
                </a:effectLst>
                <a:ea typeface="Times New Roman" panose="02020603050405020304" pitchFamily="18" charset="0"/>
              </a:rPr>
              <a:t>Методика «Чистый лист»</a:t>
            </a:r>
          </a:p>
        </p:txBody>
      </p:sp>
      <p:sp>
        <p:nvSpPr>
          <p:cNvPr id="7" name="TextBox 6">
            <a:extLst>
              <a:ext uri="{FF2B5EF4-FFF2-40B4-BE49-F238E27FC236}">
                <a16:creationId xmlns:a16="http://schemas.microsoft.com/office/drawing/2014/main" id="{BFED4BFE-E32D-408D-B33F-81B16FB82EE9}"/>
              </a:ext>
            </a:extLst>
          </p:cNvPr>
          <p:cNvSpPr txBox="1"/>
          <p:nvPr/>
        </p:nvSpPr>
        <p:spPr>
          <a:xfrm>
            <a:off x="2213738" y="5313558"/>
            <a:ext cx="7764524" cy="1200329"/>
          </a:xfrm>
          <a:prstGeom prst="rect">
            <a:avLst/>
          </a:prstGeom>
          <a:noFill/>
        </p:spPr>
        <p:txBody>
          <a:bodyPr wrap="square">
            <a:spAutoFit/>
          </a:bodyPr>
          <a:lstStyle/>
          <a:p>
            <a:pPr algn="ctr"/>
            <a:r>
              <a:rPr lang="ru-RU" sz="2400" b="1" i="1" dirty="0">
                <a:effectLst/>
                <a:ea typeface="Calibri" panose="020F0502020204030204" pitchFamily="34" charset="0"/>
                <a:cs typeface="Times New Roman" panose="02020603050405020304" pitchFamily="18" charset="0"/>
              </a:rPr>
              <a:t>Формирование навыков общения, </a:t>
            </a:r>
          </a:p>
          <a:p>
            <a:pPr algn="ctr"/>
            <a:r>
              <a:rPr lang="ru-RU" sz="2400" b="1" i="1" dirty="0">
                <a:effectLst/>
                <a:ea typeface="Calibri" panose="020F0502020204030204" pitchFamily="34" charset="0"/>
                <a:cs typeface="Times New Roman" panose="02020603050405020304" pitchFamily="18" charset="0"/>
              </a:rPr>
              <a:t>умения выстраивать взаимоотношения, взаимодействовать, а также публично выступать.</a:t>
            </a:r>
            <a:endParaRPr lang="ru-RU" sz="2400" b="1" i="1" dirty="0"/>
          </a:p>
        </p:txBody>
      </p:sp>
      <p:sp>
        <p:nvSpPr>
          <p:cNvPr id="13" name="Стрелка: вниз 12">
            <a:extLst>
              <a:ext uri="{FF2B5EF4-FFF2-40B4-BE49-F238E27FC236}">
                <a16:creationId xmlns:a16="http://schemas.microsoft.com/office/drawing/2014/main" id="{AFDB3EE0-2A23-44EC-96FA-42DFF2B4FC40}"/>
              </a:ext>
            </a:extLst>
          </p:cNvPr>
          <p:cNvSpPr/>
          <p:nvPr/>
        </p:nvSpPr>
        <p:spPr>
          <a:xfrm>
            <a:off x="5663952" y="4965023"/>
            <a:ext cx="432048" cy="348535"/>
          </a:xfrm>
          <a:prstGeom prst="downArrow">
            <a:avLst/>
          </a:prstGeom>
          <a:solidFill>
            <a:srgbClr val="E2F7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34889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16:creationId xmlns:a16="http://schemas.microsoft.com/office/drawing/2014/main" id="{0C0ED7C3-65C1-438B-849A-B21E8DEC9AD9}"/>
              </a:ext>
            </a:extLst>
          </p:cNvPr>
          <p:cNvSpPr/>
          <p:nvPr/>
        </p:nvSpPr>
        <p:spPr>
          <a:xfrm>
            <a:off x="1631504" y="1700808"/>
            <a:ext cx="8928992" cy="43204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id="{DF728F01-C60F-4407-AA6E-E546C29500BE}"/>
              </a:ext>
            </a:extLst>
          </p:cNvPr>
          <p:cNvSpPr txBox="1"/>
          <p:nvPr/>
        </p:nvSpPr>
        <p:spPr>
          <a:xfrm>
            <a:off x="2207568" y="2021815"/>
            <a:ext cx="8249708" cy="3046988"/>
          </a:xfrm>
          <a:prstGeom prst="rect">
            <a:avLst/>
          </a:prstGeom>
          <a:noFill/>
        </p:spPr>
        <p:txBody>
          <a:bodyPr wrap="square">
            <a:spAutoFit/>
          </a:bodyPr>
          <a:lstStyle/>
          <a:p>
            <a:pPr indent="449580" algn="just"/>
            <a:r>
              <a:rPr lang="ru-RU" sz="2400" b="1" dirty="0">
                <a:solidFill>
                  <a:srgbClr val="000000"/>
                </a:solidFill>
                <a:ea typeface="Times New Roman" panose="02020603050405020304" pitchFamily="18" charset="0"/>
              </a:rPr>
              <a:t>Выполнение группами поэтапно всех видов заданий урока: на отдельных листах бумаги первая группа выполняет первое задание, вторая – второе и т.д. После выполнения первая группа отдает свой листок для доработки второй группе, вторая – третьей и т.д. Когда доработанный листочек возвращается к «хозяевам», каждая группа презентует свои исследования с учетом дополнений одноклассников.</a:t>
            </a:r>
            <a:endParaRPr lang="ru-RU" sz="2400" b="1" dirty="0">
              <a:ea typeface="Times New Roman" panose="02020603050405020304" pitchFamily="18" charset="0"/>
            </a:endParaRPr>
          </a:p>
        </p:txBody>
      </p:sp>
      <p:sp>
        <p:nvSpPr>
          <p:cNvPr id="5" name="TextBox 4">
            <a:extLst>
              <a:ext uri="{FF2B5EF4-FFF2-40B4-BE49-F238E27FC236}">
                <a16:creationId xmlns:a16="http://schemas.microsoft.com/office/drawing/2014/main" id="{1BB83297-AA82-4FD7-ACE7-2C8A3A09A49A}"/>
              </a:ext>
            </a:extLst>
          </p:cNvPr>
          <p:cNvSpPr txBox="1"/>
          <p:nvPr/>
        </p:nvSpPr>
        <p:spPr>
          <a:xfrm>
            <a:off x="2999656" y="921351"/>
            <a:ext cx="6094378" cy="584775"/>
          </a:xfrm>
          <a:prstGeom prst="rect">
            <a:avLst/>
          </a:prstGeom>
          <a:noFill/>
        </p:spPr>
        <p:txBody>
          <a:bodyPr wrap="square">
            <a:spAutoFit/>
          </a:bodyPr>
          <a:lstStyle/>
          <a:p>
            <a:pPr algn="ctr"/>
            <a:r>
              <a:rPr lang="ru-RU" sz="3200" b="1" i="1" dirty="0">
                <a:solidFill>
                  <a:srgbClr val="C00000"/>
                </a:solidFill>
                <a:effectLst>
                  <a:outerShdw blurRad="38100" dist="38100" dir="2700000" algn="tl">
                    <a:srgbClr val="000000">
                      <a:alpha val="43137"/>
                    </a:srgbClr>
                  </a:outerShdw>
                </a:effectLst>
                <a:ea typeface="Times New Roman" panose="02020603050405020304" pitchFamily="18" charset="0"/>
              </a:rPr>
              <a:t>Приём «Синтез идей»</a:t>
            </a:r>
          </a:p>
        </p:txBody>
      </p:sp>
      <p:pic>
        <p:nvPicPr>
          <p:cNvPr id="4098" name="Picture 2" descr="Picture background">
            <a:extLst>
              <a:ext uri="{FF2B5EF4-FFF2-40B4-BE49-F238E27FC236}">
                <a16:creationId xmlns:a16="http://schemas.microsoft.com/office/drawing/2014/main" id="{3D66052F-93C2-4069-BE4E-AFEF354A21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6080" y="4620569"/>
            <a:ext cx="1355812" cy="13558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767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16:creationId xmlns:a16="http://schemas.microsoft.com/office/drawing/2014/main" id="{B977FB38-922B-4B77-8BE2-BA01FF51C45D}"/>
              </a:ext>
            </a:extLst>
          </p:cNvPr>
          <p:cNvSpPr/>
          <p:nvPr/>
        </p:nvSpPr>
        <p:spPr>
          <a:xfrm>
            <a:off x="1089144" y="2765339"/>
            <a:ext cx="10047415" cy="331236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id="{4B74FF2A-F10F-444A-82E8-A5574BCC6E50}"/>
              </a:ext>
            </a:extLst>
          </p:cNvPr>
          <p:cNvSpPr txBox="1"/>
          <p:nvPr/>
        </p:nvSpPr>
        <p:spPr>
          <a:xfrm>
            <a:off x="1199456" y="3098284"/>
            <a:ext cx="9903400" cy="2677656"/>
          </a:xfrm>
          <a:prstGeom prst="rect">
            <a:avLst/>
          </a:prstGeom>
          <a:noFill/>
        </p:spPr>
        <p:txBody>
          <a:bodyPr wrap="square">
            <a:spAutoFit/>
          </a:bodyPr>
          <a:lstStyle/>
          <a:p>
            <a:pPr indent="449580" algn="just"/>
            <a:r>
              <a:rPr lang="ru-RU" sz="2400" b="1" dirty="0">
                <a:solidFill>
                  <a:srgbClr val="002060"/>
                </a:solidFill>
                <a:effectLst/>
                <a:ea typeface="Times New Roman" panose="02020603050405020304" pitchFamily="18" charset="0"/>
              </a:rPr>
              <a:t>Ответ на вопрос «Как решить проблему?» сначала обдумывает каждый самостоятельно, потом в паре (например, с соседом по парте), затем 2 пары объединяются в четвёрки. Работая в паре и в группе, участники обсуждения должны выбирать лучший вариант решения проблемы. На следующем этапе работы каждая четвёрка озвучивает свой вариант решения проблемы, происходит коллективное обсуждение и выбор единственного варианта решения проблемы.</a:t>
            </a:r>
          </a:p>
        </p:txBody>
      </p:sp>
      <p:sp>
        <p:nvSpPr>
          <p:cNvPr id="5" name="TextBox 4">
            <a:extLst>
              <a:ext uri="{FF2B5EF4-FFF2-40B4-BE49-F238E27FC236}">
                <a16:creationId xmlns:a16="http://schemas.microsoft.com/office/drawing/2014/main" id="{46BCE78D-B097-450A-B9B5-87C7A2E8BED5}"/>
              </a:ext>
            </a:extLst>
          </p:cNvPr>
          <p:cNvSpPr txBox="1"/>
          <p:nvPr/>
        </p:nvSpPr>
        <p:spPr>
          <a:xfrm>
            <a:off x="3103967" y="773473"/>
            <a:ext cx="6094378" cy="584775"/>
          </a:xfrm>
          <a:prstGeom prst="rect">
            <a:avLst/>
          </a:prstGeom>
          <a:noFill/>
        </p:spPr>
        <p:txBody>
          <a:bodyPr wrap="square">
            <a:spAutoFit/>
          </a:bodyPr>
          <a:lstStyle/>
          <a:p>
            <a:pPr algn="ctr"/>
            <a:r>
              <a:rPr lang="ru-RU" sz="3200" b="1" i="1" dirty="0">
                <a:solidFill>
                  <a:srgbClr val="C00000"/>
                </a:solidFill>
                <a:effectLst>
                  <a:outerShdw blurRad="38100" dist="38100" dir="2700000" algn="tl">
                    <a:srgbClr val="000000">
                      <a:alpha val="43137"/>
                    </a:srgbClr>
                  </a:outerShdw>
                </a:effectLst>
                <a:ea typeface="Times New Roman" panose="02020603050405020304" pitchFamily="18" charset="0"/>
              </a:rPr>
              <a:t>Приём «1 – 2 – 4 – все»</a:t>
            </a:r>
          </a:p>
        </p:txBody>
      </p:sp>
      <p:sp>
        <p:nvSpPr>
          <p:cNvPr id="7" name="Прямоугольник: скругленные углы 6">
            <a:extLst>
              <a:ext uri="{FF2B5EF4-FFF2-40B4-BE49-F238E27FC236}">
                <a16:creationId xmlns:a16="http://schemas.microsoft.com/office/drawing/2014/main" id="{98978E91-90DB-4AE6-8736-0E699FDB06E1}"/>
              </a:ext>
            </a:extLst>
          </p:cNvPr>
          <p:cNvSpPr/>
          <p:nvPr/>
        </p:nvSpPr>
        <p:spPr>
          <a:xfrm>
            <a:off x="2380607" y="1604006"/>
            <a:ext cx="7764524" cy="779738"/>
          </a:xfrm>
          <a:prstGeom prst="roundRect">
            <a:avLst/>
          </a:prstGeom>
          <a:solidFill>
            <a:srgbClr val="E2F7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002060"/>
                </a:solidFill>
                <a:ea typeface="Times New Roman" panose="02020603050405020304" pitchFamily="18" charset="0"/>
              </a:rPr>
              <a:t>Поиск оптимального варианта решения проблемы</a:t>
            </a:r>
            <a:endParaRPr lang="ru-RU" sz="2400" b="1" dirty="0">
              <a:solidFill>
                <a:srgbClr val="002060"/>
              </a:solidFill>
            </a:endParaRPr>
          </a:p>
        </p:txBody>
      </p:sp>
      <p:sp>
        <p:nvSpPr>
          <p:cNvPr id="8" name="Стрелка: вниз 7">
            <a:extLst>
              <a:ext uri="{FF2B5EF4-FFF2-40B4-BE49-F238E27FC236}">
                <a16:creationId xmlns:a16="http://schemas.microsoft.com/office/drawing/2014/main" id="{7805E5EF-E01D-4C84-AD0B-24382E6BF5DC}"/>
              </a:ext>
            </a:extLst>
          </p:cNvPr>
          <p:cNvSpPr/>
          <p:nvPr/>
        </p:nvSpPr>
        <p:spPr>
          <a:xfrm rot="10800000">
            <a:off x="5830821" y="2416804"/>
            <a:ext cx="432048" cy="348535"/>
          </a:xfrm>
          <a:prstGeom prst="downArrow">
            <a:avLst/>
          </a:prstGeom>
          <a:solidFill>
            <a:srgbClr val="E2F7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67173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16:creationId xmlns:a16="http://schemas.microsoft.com/office/drawing/2014/main" id="{4819D630-B2B0-4729-AF5E-713D16B93BD9}"/>
              </a:ext>
            </a:extLst>
          </p:cNvPr>
          <p:cNvSpPr/>
          <p:nvPr/>
        </p:nvSpPr>
        <p:spPr>
          <a:xfrm>
            <a:off x="1336623" y="2853207"/>
            <a:ext cx="9151865" cy="290547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id="{14CC4C0F-47F9-44C2-82A6-1EB614B71BD2}"/>
              </a:ext>
            </a:extLst>
          </p:cNvPr>
          <p:cNvSpPr txBox="1"/>
          <p:nvPr/>
        </p:nvSpPr>
        <p:spPr>
          <a:xfrm>
            <a:off x="1646856" y="2967115"/>
            <a:ext cx="8463518" cy="2677656"/>
          </a:xfrm>
          <a:prstGeom prst="rect">
            <a:avLst/>
          </a:prstGeom>
          <a:noFill/>
        </p:spPr>
        <p:txBody>
          <a:bodyPr wrap="square">
            <a:spAutoFit/>
          </a:bodyPr>
          <a:lstStyle/>
          <a:p>
            <a:pPr indent="449580" algn="just"/>
            <a:r>
              <a:rPr lang="ru-RU" sz="2400" b="1" dirty="0">
                <a:solidFill>
                  <a:srgbClr val="002060"/>
                </a:solidFill>
                <a:effectLst/>
                <a:ea typeface="Times New Roman" panose="02020603050405020304" pitchFamily="18" charset="0"/>
              </a:rPr>
              <a:t>Каждая группа получает текст, напечатанный на листах, листы при этом перевёрнуты текстом вниз. По сигналу учителя тексты переворачиваются, учащиеся читают текст в течение 2 минут, а затем каждый участник группы записывает то, что запомнил. На следующем этапе группа создаёт совместный текст, группы зачитывают свои варианты и анализируют, кто воспроизвёл текст наиболее полно.</a:t>
            </a:r>
          </a:p>
        </p:txBody>
      </p:sp>
      <p:sp>
        <p:nvSpPr>
          <p:cNvPr id="5" name="TextBox 4">
            <a:extLst>
              <a:ext uri="{FF2B5EF4-FFF2-40B4-BE49-F238E27FC236}">
                <a16:creationId xmlns:a16="http://schemas.microsoft.com/office/drawing/2014/main" id="{5557BB4D-ABA5-4199-8FF5-9E36DB5C8A17}"/>
              </a:ext>
            </a:extLst>
          </p:cNvPr>
          <p:cNvSpPr txBox="1"/>
          <p:nvPr/>
        </p:nvSpPr>
        <p:spPr>
          <a:xfrm>
            <a:off x="3076694" y="980728"/>
            <a:ext cx="6094378" cy="584775"/>
          </a:xfrm>
          <a:prstGeom prst="rect">
            <a:avLst/>
          </a:prstGeom>
          <a:noFill/>
        </p:spPr>
        <p:txBody>
          <a:bodyPr wrap="square">
            <a:spAutoFit/>
          </a:bodyPr>
          <a:lstStyle/>
          <a:p>
            <a:pPr algn="ctr"/>
            <a:r>
              <a:rPr lang="ru-RU" sz="3200" b="1" i="1" dirty="0">
                <a:solidFill>
                  <a:srgbClr val="C00000"/>
                </a:solidFill>
                <a:effectLst>
                  <a:outerShdw blurRad="38100" dist="38100" dir="2700000" algn="tl">
                    <a:srgbClr val="000000">
                      <a:alpha val="43137"/>
                    </a:srgbClr>
                  </a:outerShdw>
                </a:effectLst>
                <a:ea typeface="Times New Roman" panose="02020603050405020304" pitchFamily="18" charset="0"/>
              </a:rPr>
              <a:t>Приём «Концентрация»</a:t>
            </a:r>
          </a:p>
        </p:txBody>
      </p:sp>
      <p:sp>
        <p:nvSpPr>
          <p:cNvPr id="7" name="Прямоугольник: скругленные углы 6">
            <a:extLst>
              <a:ext uri="{FF2B5EF4-FFF2-40B4-BE49-F238E27FC236}">
                <a16:creationId xmlns:a16="http://schemas.microsoft.com/office/drawing/2014/main" id="{1B7DE86D-6667-484E-829F-62F0E7DF7E8E}"/>
              </a:ext>
            </a:extLst>
          </p:cNvPr>
          <p:cNvSpPr/>
          <p:nvPr/>
        </p:nvSpPr>
        <p:spPr>
          <a:xfrm>
            <a:off x="3505044" y="1916832"/>
            <a:ext cx="5034390" cy="563714"/>
          </a:xfrm>
          <a:prstGeom prst="roundRect">
            <a:avLst/>
          </a:prstGeom>
          <a:solidFill>
            <a:srgbClr val="E2F7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002060"/>
                </a:solidFill>
                <a:ea typeface="Times New Roman" panose="02020603050405020304" pitchFamily="18" charset="0"/>
              </a:rPr>
              <a:t>Работа с текстовым материалом</a:t>
            </a:r>
            <a:endParaRPr lang="ru-RU" sz="2400" b="1" dirty="0">
              <a:solidFill>
                <a:srgbClr val="002060"/>
              </a:solidFill>
            </a:endParaRPr>
          </a:p>
        </p:txBody>
      </p:sp>
      <p:sp>
        <p:nvSpPr>
          <p:cNvPr id="8" name="Стрелка: вниз 7">
            <a:extLst>
              <a:ext uri="{FF2B5EF4-FFF2-40B4-BE49-F238E27FC236}">
                <a16:creationId xmlns:a16="http://schemas.microsoft.com/office/drawing/2014/main" id="{55E46B2E-E1A8-4534-80CC-68954B791EE0}"/>
              </a:ext>
            </a:extLst>
          </p:cNvPr>
          <p:cNvSpPr/>
          <p:nvPr/>
        </p:nvSpPr>
        <p:spPr>
          <a:xfrm>
            <a:off x="5662591" y="2492609"/>
            <a:ext cx="432048" cy="348535"/>
          </a:xfrm>
          <a:prstGeom prst="downArrow">
            <a:avLst/>
          </a:prstGeom>
          <a:solidFill>
            <a:srgbClr val="E2F7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6" name="Picture 4" descr="Picture background">
            <a:extLst>
              <a:ext uri="{FF2B5EF4-FFF2-40B4-BE49-F238E27FC236}">
                <a16:creationId xmlns:a16="http://schemas.microsoft.com/office/drawing/2014/main" id="{252D3111-0820-4308-B468-6A8E93F9A07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64" t="7771" r="6685"/>
          <a:stretch/>
        </p:blipFill>
        <p:spPr bwMode="auto">
          <a:xfrm>
            <a:off x="10545144" y="4487949"/>
            <a:ext cx="1498102" cy="1597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672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16:creationId xmlns:a16="http://schemas.microsoft.com/office/drawing/2014/main" id="{C71E9D93-8E4B-4EB6-BEE3-ED46C1E21A93}"/>
              </a:ext>
            </a:extLst>
          </p:cNvPr>
          <p:cNvSpPr/>
          <p:nvPr/>
        </p:nvSpPr>
        <p:spPr>
          <a:xfrm>
            <a:off x="348305" y="2716265"/>
            <a:ext cx="11495385" cy="346524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id="{CDAB181F-3685-4D89-AD64-A8850967DCEB}"/>
              </a:ext>
            </a:extLst>
          </p:cNvPr>
          <p:cNvSpPr txBox="1"/>
          <p:nvPr/>
        </p:nvSpPr>
        <p:spPr>
          <a:xfrm>
            <a:off x="492322" y="2725510"/>
            <a:ext cx="11207353" cy="3465244"/>
          </a:xfrm>
          <a:prstGeom prst="rect">
            <a:avLst/>
          </a:prstGeom>
          <a:noFill/>
        </p:spPr>
        <p:txBody>
          <a:bodyPr wrap="square">
            <a:spAutoFit/>
          </a:bodyPr>
          <a:lstStyle/>
          <a:p>
            <a:pPr indent="449580" algn="just">
              <a:lnSpc>
                <a:spcPct val="115000"/>
              </a:lnSpc>
              <a:spcAft>
                <a:spcPts val="1000"/>
              </a:spcAft>
            </a:pPr>
            <a:r>
              <a:rPr lang="ru-RU" sz="2400" b="1" dirty="0">
                <a:solidFill>
                  <a:srgbClr val="002060"/>
                </a:solidFill>
                <a:effectLst/>
                <a:ea typeface="Times New Roman" panose="02020603050405020304" pitchFamily="18" charset="0"/>
                <a:cs typeface="Times New Roman" panose="02020603050405020304" pitchFamily="18" charset="0"/>
              </a:rPr>
              <a:t>Вопросы могут быть «тонкие» (чтобы ответить на такие вопросы, нужно владеть фактической информацией) и «толстые» (ответы на такие вопросы требуют понимания и осмысления проблемы). Работая в группе, учащиеся должны найти ответы на поставленные вопросы, используя различные источники: учебное пособие, дополнительную литературу, ресурсы интернета. Важно при этом учащимся распределить обязанности, договориться, кто на какой вопрос и где ищет ответ, а затем, проанализировав собранную информацию, дать ответы на поставленные вопросы. </a:t>
            </a:r>
            <a:endParaRPr lang="ru-RU" sz="2400" b="1" dirty="0">
              <a:solidFill>
                <a:srgbClr val="002060"/>
              </a:solidFill>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3ACE34A-A552-4966-AA1F-1B30BFFE29CF}"/>
              </a:ext>
            </a:extLst>
          </p:cNvPr>
          <p:cNvSpPr txBox="1"/>
          <p:nvPr/>
        </p:nvSpPr>
        <p:spPr>
          <a:xfrm>
            <a:off x="3057472" y="634484"/>
            <a:ext cx="6094378" cy="584775"/>
          </a:xfrm>
          <a:prstGeom prst="rect">
            <a:avLst/>
          </a:prstGeom>
          <a:noFill/>
        </p:spPr>
        <p:txBody>
          <a:bodyPr wrap="square">
            <a:spAutoFit/>
          </a:bodyPr>
          <a:lstStyle/>
          <a:p>
            <a:pPr algn="ctr"/>
            <a:r>
              <a:rPr lang="ru-RU" sz="3200" b="1" i="1" dirty="0">
                <a:solidFill>
                  <a:srgbClr val="C00000"/>
                </a:solidFill>
                <a:effectLst>
                  <a:outerShdw blurRad="38100" dist="38100" dir="2700000" algn="tl">
                    <a:srgbClr val="000000">
                      <a:alpha val="43137"/>
                    </a:srgbClr>
                  </a:outerShdw>
                </a:effectLst>
                <a:ea typeface="Times New Roman" panose="02020603050405020304" pitchFamily="18" charset="0"/>
              </a:rPr>
              <a:t>Приём «Найди ответ»</a:t>
            </a:r>
          </a:p>
        </p:txBody>
      </p:sp>
      <p:sp>
        <p:nvSpPr>
          <p:cNvPr id="7" name="Прямоугольник: скругленные углы 6">
            <a:extLst>
              <a:ext uri="{FF2B5EF4-FFF2-40B4-BE49-F238E27FC236}">
                <a16:creationId xmlns:a16="http://schemas.microsoft.com/office/drawing/2014/main" id="{6B9A086A-D66C-4B55-B6FC-333019CE39B1}"/>
              </a:ext>
            </a:extLst>
          </p:cNvPr>
          <p:cNvSpPr/>
          <p:nvPr/>
        </p:nvSpPr>
        <p:spPr>
          <a:xfrm>
            <a:off x="1398755" y="1348171"/>
            <a:ext cx="9130185" cy="1010314"/>
          </a:xfrm>
          <a:prstGeom prst="roundRect">
            <a:avLst/>
          </a:prstGeom>
          <a:solidFill>
            <a:srgbClr val="E2F7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002060"/>
                </a:solidFill>
                <a:ea typeface="Times New Roman" panose="02020603050405020304" pitchFamily="18" charset="0"/>
                <a:cs typeface="Times New Roman" panose="02020603050405020304" pitchFamily="18" charset="0"/>
              </a:rPr>
              <a:t>Формирование умения использовать различные источники информации в процессе поиска ответа на поставленные вопросы.</a:t>
            </a:r>
            <a:endParaRPr lang="ru-RU" sz="2400" b="1" dirty="0">
              <a:solidFill>
                <a:srgbClr val="002060"/>
              </a:solidFill>
            </a:endParaRPr>
          </a:p>
        </p:txBody>
      </p:sp>
      <p:sp>
        <p:nvSpPr>
          <p:cNvPr id="8" name="Стрелка: вниз 7">
            <a:extLst>
              <a:ext uri="{FF2B5EF4-FFF2-40B4-BE49-F238E27FC236}">
                <a16:creationId xmlns:a16="http://schemas.microsoft.com/office/drawing/2014/main" id="{BB372970-3BD5-41EB-87AE-0C0843F4A589}"/>
              </a:ext>
            </a:extLst>
          </p:cNvPr>
          <p:cNvSpPr/>
          <p:nvPr/>
        </p:nvSpPr>
        <p:spPr>
          <a:xfrm rot="10800000">
            <a:off x="5747823" y="2367730"/>
            <a:ext cx="432048" cy="348535"/>
          </a:xfrm>
          <a:prstGeom prst="downArrow">
            <a:avLst/>
          </a:prstGeom>
          <a:solidFill>
            <a:srgbClr val="E2F7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992314"/>
      </p:ext>
    </p:extLst>
  </p:cSld>
  <p:clrMapOvr>
    <a:masterClrMapping/>
  </p:clrMapOvr>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611</Words>
  <Application>Microsoft Office PowerPoint</Application>
  <PresentationFormat>Широкоэкранный</PresentationFormat>
  <Paragraphs>46</Paragraphs>
  <Slides>10</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Calibri</vt:lpstr>
      <vt:lpstr>Times New Roman</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maks</dc:creator>
  <cp:lastModifiedBy>Owner</cp:lastModifiedBy>
  <cp:revision>343</cp:revision>
  <dcterms:created xsi:type="dcterms:W3CDTF">2019-02-16T17:33:42Z</dcterms:created>
  <dcterms:modified xsi:type="dcterms:W3CDTF">2024-10-19T19:51:42Z</dcterms:modified>
</cp:coreProperties>
</file>