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8" r:id="rId1"/>
  </p:sldMasterIdLst>
  <p:notesMasterIdLst>
    <p:notesMasterId r:id="rId30"/>
  </p:notesMasterIdLst>
  <p:sldIdLst>
    <p:sldId id="259" r:id="rId2"/>
    <p:sldId id="369" r:id="rId3"/>
    <p:sldId id="351" r:id="rId4"/>
    <p:sldId id="352" r:id="rId5"/>
    <p:sldId id="355" r:id="rId6"/>
    <p:sldId id="371" r:id="rId7"/>
    <p:sldId id="358" r:id="rId8"/>
    <p:sldId id="362" r:id="rId9"/>
    <p:sldId id="366" r:id="rId10"/>
    <p:sldId id="368" r:id="rId11"/>
    <p:sldId id="367" r:id="rId12"/>
    <p:sldId id="360" r:id="rId13"/>
    <p:sldId id="370" r:id="rId14"/>
    <p:sldId id="365" r:id="rId15"/>
    <p:sldId id="345" r:id="rId16"/>
    <p:sldId id="350" r:id="rId17"/>
    <p:sldId id="354" r:id="rId18"/>
    <p:sldId id="346" r:id="rId19"/>
    <p:sldId id="347" r:id="rId20"/>
    <p:sldId id="348" r:id="rId21"/>
    <p:sldId id="349" r:id="rId22"/>
    <p:sldId id="353" r:id="rId23"/>
    <p:sldId id="372" r:id="rId24"/>
    <p:sldId id="373" r:id="rId25"/>
    <p:sldId id="341" r:id="rId26"/>
    <p:sldId id="342" r:id="rId27"/>
    <p:sldId id="343" r:id="rId28"/>
    <p:sldId id="344" r:id="rId29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Roboto Black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  <p:embeddedFont>
      <p:font typeface="Inter" charset="0"/>
      <p:regular r:id="rId41"/>
      <p:bold r:id="rId42"/>
    </p:embeddedFont>
    <p:embeddedFont>
      <p:font typeface="Roboto Medium" charset="0"/>
      <p:regular r:id="rId43"/>
    </p:embeddedFont>
    <p:embeddedFont>
      <p:font typeface="Roboto Condensed" charset="0"/>
      <p:regular r:id="rId44"/>
      <p:bold r:id="rId45"/>
      <p:italic r:id="rId46"/>
      <p:boldItalic r:id="rId47"/>
    </p:embeddedFont>
    <p:embeddedFont>
      <p:font typeface="Lucida Sans Unicode" pitchFamily="34" charset="0"/>
      <p:regular r:id="rId48"/>
    </p:embeddedFont>
    <p:embeddedFont>
      <p:font typeface="Roboto Light" charset="0"/>
      <p:regular r:id="rId49"/>
    </p:embeddedFont>
    <p:embeddedFont>
      <p:font typeface="Microsoft YaHei" pitchFamily="34" charset="-122"/>
      <p:regular r:id="rId50"/>
      <p:bold r:id="rId51"/>
    </p:embeddedFont>
    <p:embeddedFont>
      <p:font typeface="Roboto" charset="0"/>
      <p:regular r:id="rId52"/>
      <p:bold r:id="rId53"/>
      <p:italic r:id="rId54"/>
      <p:boldItalic r:id="rId55"/>
    </p:embeddedFont>
    <p:embeddedFont>
      <p:font typeface="Mangal" pitchFamily="18" charset="0"/>
      <p:regular r:id="rId56"/>
      <p:bold r:id="rId57"/>
    </p:embeddedFont>
    <p:embeddedFont>
      <p:font typeface="Arial Narrow" pitchFamily="34" charset="0"/>
      <p:regular r:id="rId58"/>
      <p:bold r:id="rId59"/>
      <p:italic r:id="rId60"/>
      <p:boldItalic r:id="rId61"/>
    </p:embeddedFont>
    <p:embeddedFont>
      <p:font typeface="Arial Unicode MS" pitchFamily="34" charset="-128"/>
      <p:regular r:id="rId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90"/>
    <a:srgbClr val="A8DBFF"/>
    <a:srgbClr val="0077BB"/>
    <a:srgbClr val="005692"/>
    <a:srgbClr val="004575"/>
    <a:srgbClr val="25A5FF"/>
    <a:srgbClr val="FFC000"/>
    <a:srgbClr val="BC2649"/>
    <a:srgbClr val="57BBFF"/>
    <a:srgbClr val="007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9" autoAdjust="0"/>
    <p:restoredTop sz="58440" autoAdjust="0"/>
  </p:normalViewPr>
  <p:slideViewPr>
    <p:cSldViewPr snapToGrid="0" showGuides="1">
      <p:cViewPr varScale="1">
        <p:scale>
          <a:sx n="53" d="100"/>
          <a:sy n="53" d="100"/>
        </p:scale>
        <p:origin x="-1122" y="-90"/>
      </p:cViewPr>
      <p:guideLst>
        <p:guide orient="horz" pos="2160"/>
        <p:guide pos="42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1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4A4D5-E178-4DE3-8CBD-8638694CE2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F20285A-CCC3-453E-AC2C-BCBD33AA469A}">
      <dgm:prSet/>
      <dgm:spPr/>
      <dgm:t>
        <a:bodyPr/>
        <a:lstStyle/>
        <a:p>
          <a:pPr rtl="0"/>
          <a:r>
            <a:rPr lang="ru-RU" dirty="0" smtClean="0"/>
            <a:t>Ответьте на вопрос:</a:t>
          </a:r>
          <a:endParaRPr lang="ru-RU" dirty="0"/>
        </a:p>
      </dgm:t>
    </dgm:pt>
    <dgm:pt modelId="{6FEC4F63-D9DD-49B8-A5F7-93735DD9170D}" type="parTrans" cxnId="{285A5918-D938-462A-B00D-A8C13B8524B5}">
      <dgm:prSet/>
      <dgm:spPr/>
      <dgm:t>
        <a:bodyPr/>
        <a:lstStyle/>
        <a:p>
          <a:endParaRPr lang="ru-RU"/>
        </a:p>
      </dgm:t>
    </dgm:pt>
    <dgm:pt modelId="{B0290F65-8919-4649-8296-D01C5C5C6B91}" type="sibTrans" cxnId="{285A5918-D938-462A-B00D-A8C13B8524B5}">
      <dgm:prSet/>
      <dgm:spPr/>
      <dgm:t>
        <a:bodyPr/>
        <a:lstStyle/>
        <a:p>
          <a:endParaRPr lang="ru-RU"/>
        </a:p>
      </dgm:t>
    </dgm:pt>
    <dgm:pt modelId="{941CCD39-E87C-4F39-8F40-89648DD14839}" type="pres">
      <dgm:prSet presAssocID="{8DE4A4D5-E178-4DE3-8CBD-8638694CE2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8AB767-828B-498D-B8F0-A643ECF5F050}" type="pres">
      <dgm:prSet presAssocID="{9F20285A-CCC3-453E-AC2C-BCBD33AA469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D0BB75-EFA5-4FDF-8C2A-ADABB28D7883}" type="presOf" srcId="{9F20285A-CCC3-453E-AC2C-BCBD33AA469A}" destId="{CF8AB767-828B-498D-B8F0-A643ECF5F050}" srcOrd="0" destOrd="0" presId="urn:microsoft.com/office/officeart/2005/8/layout/vList2"/>
    <dgm:cxn modelId="{285A5918-D938-462A-B00D-A8C13B8524B5}" srcId="{8DE4A4D5-E178-4DE3-8CBD-8638694CE220}" destId="{9F20285A-CCC3-453E-AC2C-BCBD33AA469A}" srcOrd="0" destOrd="0" parTransId="{6FEC4F63-D9DD-49B8-A5F7-93735DD9170D}" sibTransId="{B0290F65-8919-4649-8296-D01C5C5C6B91}"/>
    <dgm:cxn modelId="{6D8217ED-B098-4009-97A8-D50AD7A6CBAA}" type="presOf" srcId="{8DE4A4D5-E178-4DE3-8CBD-8638694CE220}" destId="{941CCD39-E87C-4F39-8F40-89648DD14839}" srcOrd="0" destOrd="0" presId="urn:microsoft.com/office/officeart/2005/8/layout/vList2"/>
    <dgm:cxn modelId="{59488CF3-1B6E-4037-ABD2-59D6F3284D69}" type="presParOf" srcId="{941CCD39-E87C-4F39-8F40-89648DD14839}" destId="{CF8AB767-828B-498D-B8F0-A643ECF5F0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E4A4D5-E178-4DE3-8CBD-8638694CE2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F20285A-CCC3-453E-AC2C-BCBD33AA469A}">
      <dgm:prSet/>
      <dgm:spPr/>
      <dgm:t>
        <a:bodyPr/>
        <a:lstStyle/>
        <a:p>
          <a:pPr rtl="0"/>
          <a:r>
            <a:rPr lang="ru-RU" smtClean="0"/>
            <a:t>Ответьте на вопрос:</a:t>
          </a:r>
          <a:endParaRPr lang="ru-RU"/>
        </a:p>
      </dgm:t>
    </dgm:pt>
    <dgm:pt modelId="{6FEC4F63-D9DD-49B8-A5F7-93735DD9170D}" type="parTrans" cxnId="{285A5918-D938-462A-B00D-A8C13B8524B5}">
      <dgm:prSet/>
      <dgm:spPr/>
      <dgm:t>
        <a:bodyPr/>
        <a:lstStyle/>
        <a:p>
          <a:endParaRPr lang="ru-RU"/>
        </a:p>
      </dgm:t>
    </dgm:pt>
    <dgm:pt modelId="{B0290F65-8919-4649-8296-D01C5C5C6B91}" type="sibTrans" cxnId="{285A5918-D938-462A-B00D-A8C13B8524B5}">
      <dgm:prSet/>
      <dgm:spPr/>
      <dgm:t>
        <a:bodyPr/>
        <a:lstStyle/>
        <a:p>
          <a:endParaRPr lang="ru-RU"/>
        </a:p>
      </dgm:t>
    </dgm:pt>
    <dgm:pt modelId="{941CCD39-E87C-4F39-8F40-89648DD14839}" type="pres">
      <dgm:prSet presAssocID="{8DE4A4D5-E178-4DE3-8CBD-8638694CE2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8AB767-828B-498D-B8F0-A643ECF5F050}" type="pres">
      <dgm:prSet presAssocID="{9F20285A-CCC3-453E-AC2C-BCBD33AA469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7FDB09-3A37-4AF9-949C-F0E2B9C5294B}" type="presOf" srcId="{8DE4A4D5-E178-4DE3-8CBD-8638694CE220}" destId="{941CCD39-E87C-4F39-8F40-89648DD14839}" srcOrd="0" destOrd="0" presId="urn:microsoft.com/office/officeart/2005/8/layout/vList2"/>
    <dgm:cxn modelId="{285A5918-D938-462A-B00D-A8C13B8524B5}" srcId="{8DE4A4D5-E178-4DE3-8CBD-8638694CE220}" destId="{9F20285A-CCC3-453E-AC2C-BCBD33AA469A}" srcOrd="0" destOrd="0" parTransId="{6FEC4F63-D9DD-49B8-A5F7-93735DD9170D}" sibTransId="{B0290F65-8919-4649-8296-D01C5C5C6B91}"/>
    <dgm:cxn modelId="{07F30192-2868-4C1A-9AD4-5CBD4C1ADE76}" type="presOf" srcId="{9F20285A-CCC3-453E-AC2C-BCBD33AA469A}" destId="{CF8AB767-828B-498D-B8F0-A643ECF5F050}" srcOrd="0" destOrd="0" presId="urn:microsoft.com/office/officeart/2005/8/layout/vList2"/>
    <dgm:cxn modelId="{8D324B69-4915-49B1-A0C6-096ABBC08380}" type="presParOf" srcId="{941CCD39-E87C-4F39-8F40-89648DD14839}" destId="{CF8AB767-828B-498D-B8F0-A643ECF5F0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AB767-828B-498D-B8F0-A643ECF5F050}">
      <dsp:nvSpPr>
        <dsp:cNvPr id="0" name=""/>
        <dsp:cNvSpPr/>
      </dsp:nvSpPr>
      <dsp:spPr>
        <a:xfrm>
          <a:off x="0" y="180427"/>
          <a:ext cx="418623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Ответьте на вопрос:</a:t>
          </a:r>
          <a:endParaRPr lang="ru-RU" sz="3500" kern="1200" dirty="0"/>
        </a:p>
      </dsp:txBody>
      <dsp:txXfrm>
        <a:off x="40980" y="221407"/>
        <a:ext cx="4104277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AB767-828B-498D-B8F0-A643ECF5F050}">
      <dsp:nvSpPr>
        <dsp:cNvPr id="0" name=""/>
        <dsp:cNvSpPr/>
      </dsp:nvSpPr>
      <dsp:spPr>
        <a:xfrm>
          <a:off x="0" y="180427"/>
          <a:ext cx="418623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smtClean="0"/>
            <a:t>Ответьте на вопрос:</a:t>
          </a:r>
          <a:endParaRPr lang="ru-RU" sz="3500" kern="1200"/>
        </a:p>
      </dsp:txBody>
      <dsp:txXfrm>
        <a:off x="40980" y="221407"/>
        <a:ext cx="4104277" cy="75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34405-E191-4DBF-88D2-9FCB457E8C59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D041F-E7F1-432F-914B-231F59BF5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 b="1" dirty="0" smtClean="0"/>
              <a:t>СЛАЙД . </a:t>
            </a:r>
            <a:r>
              <a:rPr lang="ru-RU" sz="1200" b="1" dirty="0" smtClean="0"/>
              <a:t>«Знаки предков.  Народная культура в орнаментах»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80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Презентация и обсуждение результатов (15 минут)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Представители от каждой группы представляют свой анализ (например, вышивка на полотенце, резной наличник, элемент татарского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калфака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Класс обсуждает версии. Учитель/ИРООО дополняет информацию, раскрывая истинное значение символов орнаментов.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МОЙ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КОММЕНТАРИЙ: </a:t>
            </a:r>
          </a:p>
          <a:p>
            <a:pPr algn="just" rtl="0" eaLnBrk="1" latinLnBrk="0" hangingPunct="1"/>
            <a:r>
              <a:rPr lang="ru-RU" b="1" dirty="0" smtClean="0"/>
              <a:t>ГРУППА </a:t>
            </a:r>
            <a:r>
              <a:rPr lang="ru-RU" b="1" dirty="0" smtClean="0"/>
              <a:t>2: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«РАСШИФРОВЫВАЛА»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РЕЗЬБУ/ОРНАМЕНТ НА НАЛИЧНИКЕ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dirty="0" smtClean="0"/>
              <a:t>деревянной детали, обрамляющей окно или дверь здания снаружи.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pPr algn="just" rtl="0" eaLnBrk="1" latinLnBrk="0" hangingPunct="1"/>
            <a:r>
              <a:rPr lang="ru-RU" dirty="0" smtClean="0"/>
              <a:t>Наличник богато украшен сквозной резьбой и состоит из нескольких частей, каждая из которых имеет свое символическое значение в традиционных представлениях славян об устройстве мира: </a:t>
            </a:r>
          </a:p>
          <a:p>
            <a:pPr algn="just" rtl="0" eaLnBrk="1" latinLnBrk="0" hangingPunct="1"/>
            <a:r>
              <a:rPr lang="ru-RU" i="1" u="sng" dirty="0" smtClean="0"/>
              <a:t>Верхняя часть (</a:t>
            </a:r>
            <a:r>
              <a:rPr lang="ru-RU" i="1" u="sng" dirty="0" err="1" smtClean="0"/>
              <a:t>навершие</a:t>
            </a:r>
            <a:r>
              <a:rPr lang="ru-RU" i="1" u="sng" dirty="0" smtClean="0"/>
              <a:t>): </a:t>
            </a:r>
            <a:r>
              <a:rPr lang="ru-RU" dirty="0" smtClean="0"/>
              <a:t>Выполнена в виде сложной "короны" с множеством мелких прорезных элементов, напоминающих растительные мотивы и солнечные знаки (</a:t>
            </a:r>
            <a:r>
              <a:rPr lang="ru-RU" dirty="0" err="1" smtClean="0"/>
              <a:t>полудиски</a:t>
            </a:r>
            <a:r>
              <a:rPr lang="ru-RU" dirty="0" smtClean="0"/>
              <a:t>, розетки) олицетворяли высшую силу, энергию, свет и жизненную силу. Они также могли символизировать богатство и хорошую судьбу.</a:t>
            </a:r>
            <a:endParaRPr lang="ru-RU" i="1" u="sng" dirty="0" smtClean="0"/>
          </a:p>
          <a:p>
            <a:pPr algn="just" rtl="0" eaLnBrk="1" latinLnBrk="0" hangingPunct="1"/>
            <a:r>
              <a:rPr lang="ru-RU" i="1" u="sng" dirty="0" smtClean="0"/>
              <a:t>Боковые части (</a:t>
            </a:r>
            <a:r>
              <a:rPr lang="ru-RU" i="1" u="sng" dirty="0" err="1" smtClean="0"/>
              <a:t>м.б</a:t>
            </a:r>
            <a:r>
              <a:rPr lang="ru-RU" i="1" u="sng" dirty="0" smtClean="0"/>
              <a:t>. полотенца, но в нашем варианте их нет): </a:t>
            </a:r>
            <a:r>
              <a:rPr lang="ru-RU" dirty="0" smtClean="0"/>
              <a:t>Вертикальные элементы с повторяющимися геометрическими узорами (волнообразные</a:t>
            </a:r>
            <a:r>
              <a:rPr lang="ru-RU" baseline="0" dirty="0" smtClean="0"/>
              <a:t> линии и ромбы</a:t>
            </a:r>
            <a:r>
              <a:rPr lang="ru-RU" dirty="0" smtClean="0"/>
              <a:t>) и, </a:t>
            </a:r>
            <a:r>
              <a:rPr lang="ru-RU" strike="sngStrike" dirty="0" smtClean="0"/>
              <a:t>возможно, растительными узорами</a:t>
            </a:r>
            <a:r>
              <a:rPr lang="ru-RU" strike="sngStrike" baseline="0" dirty="0" smtClean="0"/>
              <a:t> </a:t>
            </a:r>
            <a:r>
              <a:rPr lang="ru-RU" strike="sngStrike" dirty="0" smtClean="0"/>
              <a:t>(листья, цветы и ветви) </a:t>
            </a:r>
            <a:r>
              <a:rPr lang="ru-RU" dirty="0" smtClean="0"/>
              <a:t>символизировали природное изобилие, жизнь, рост и плодородие, обеспечивая достаток и благополучие семье.</a:t>
            </a:r>
            <a:endParaRPr lang="ru-RU" i="1" u="sng" dirty="0" smtClean="0"/>
          </a:p>
          <a:p>
            <a:pPr algn="just" rtl="0" eaLnBrk="1" latinLnBrk="0" hangingPunct="1"/>
            <a:r>
              <a:rPr lang="ru-RU" i="1" u="sng" dirty="0" smtClean="0"/>
              <a:t>Нижняя часть: </a:t>
            </a:r>
            <a:r>
              <a:rPr lang="ru-RU" dirty="0" smtClean="0"/>
              <a:t>Содержит элементы, символизирующие "земную твердь" или подземный мир. </a:t>
            </a:r>
            <a:r>
              <a:rPr lang="ru-RU" b="1" dirty="0" smtClean="0"/>
              <a:t>Простые геометрические узоры</a:t>
            </a:r>
            <a:r>
              <a:rPr lang="ru-RU" dirty="0" smtClean="0"/>
              <a:t> — квадрат, прямоугольник — устойчивая основа, фундамент дома. </a:t>
            </a:r>
            <a:r>
              <a:rPr lang="ru-RU" b="1" dirty="0" smtClean="0"/>
              <a:t>Сплетения линий и узлов</a:t>
            </a:r>
            <a:r>
              <a:rPr lang="ru-RU" dirty="0" smtClean="0"/>
              <a:t> — корни растений, связь с глубинной силой земли.</a:t>
            </a:r>
            <a:r>
              <a:rPr lang="ru-RU" b="1" dirty="0" smtClean="0"/>
              <a:t> </a:t>
            </a:r>
            <a:r>
              <a:rPr lang="ru-RU" b="1" strike="sngStrike" dirty="0" smtClean="0"/>
              <a:t>Ромбы с точками</a:t>
            </a:r>
            <a:r>
              <a:rPr lang="ru-RU" strike="sngStrike" dirty="0" smtClean="0"/>
              <a:t> — древние символы земли, полей, плодородия и урожая. </a:t>
            </a:r>
            <a:r>
              <a:rPr lang="ru-RU" b="1" strike="sngStrike" dirty="0" smtClean="0"/>
              <a:t>Мелкие точки или капельки</a:t>
            </a:r>
            <a:r>
              <a:rPr lang="ru-RU" strike="sngStrike" dirty="0" smtClean="0"/>
              <a:t> — вода, дождь, живительная влага, дающая жизнь растениям. </a:t>
            </a:r>
            <a:r>
              <a:rPr lang="ru-RU" dirty="0" smtClean="0"/>
              <a:t>Узоры на нижней части наличника показывают, что дом крепко стоит на земле, как дерево с глубокими корнями, и всегда защищён невидимой силой земли и предков.</a:t>
            </a:r>
          </a:p>
          <a:p>
            <a:pPr algn="just" rtl="0" eaLnBrk="1" latinLnBrk="0" hangingPunct="1"/>
            <a:r>
              <a:rPr lang="ru-RU" dirty="0" smtClean="0"/>
              <a:t>Всё это создаёт оберег для дома, привлекая благополучие и защищая от зла.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7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Практическая работа в группах. Аналитический этап (20 минут)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 делится на группы по 3-4 человека. Каждая группа получает карточку с изображением фрагмента народного орнамента (например, вышивка на полотенце, резной наличник, элемент татарского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калфака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МОЙ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КОММЕНТАРИЙ: </a:t>
            </a: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 3: «РАСШИФРОВЫВАЛА»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ОРНАМЕНТ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ТАТАРСКОМ КАЛФАКЕ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dirty="0" smtClean="0"/>
              <a:t>традиционном женском головном уборе,</a:t>
            </a:r>
            <a:r>
              <a:rPr lang="ru-RU" baseline="0" dirty="0" smtClean="0"/>
              <a:t> </a:t>
            </a:r>
            <a:r>
              <a:rPr lang="ru-RU" dirty="0" smtClean="0"/>
              <a:t>распространённом среди тюркских народов).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Головной убор с ярким, богато украшенным орнаментом. Орнамент выполнен в насыщенных цветах, включая красный, черный, белый, желтый, зеленый и синий. Основной узор состоит из повторяющихся геометрических мотивов.</a:t>
            </a:r>
            <a:r>
              <a:rPr lang="ru-RU" baseline="0" dirty="0" smtClean="0"/>
              <a:t> </a:t>
            </a:r>
            <a:r>
              <a:rPr lang="ru-RU" dirty="0" smtClean="0"/>
              <a:t>Присутствуют сложные переплетающиеся линии и узоры по верхнему краю и вокруг основания головного убора, создающие ритмичный и симметричный дизайн.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верхней части расположена </a:t>
            </a:r>
            <a:r>
              <a:rPr lang="ru-RU" b="1" dirty="0" smtClean="0"/>
              <a:t>центральная многолучевая звезда </a:t>
            </a:r>
            <a:r>
              <a:rPr lang="ru-RU" dirty="0" smtClean="0"/>
              <a:t>— символ солнца, тепла и защиты. Может также означать защиту от тёмных сил и приносить удачу владельцу.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</a:t>
            </a:r>
            <a:r>
              <a:rPr lang="ru-RU" dirty="0" smtClean="0"/>
              <a:t>а боковой части головного убора расположены ромбовидные элементы с внутренними стилизованными цветочными или звездообразными мотивами, связанными с природой, ростом и здоровьем.</a:t>
            </a:r>
            <a:r>
              <a:rPr lang="ru-RU" b="1" dirty="0" smtClean="0"/>
              <a:t> Зелёные звезды </a:t>
            </a:r>
            <a:r>
              <a:rPr lang="ru-RU" dirty="0" smtClean="0"/>
              <a:t>— символизируют</a:t>
            </a:r>
            <a:r>
              <a:rPr lang="ru-RU" baseline="0" dirty="0" smtClean="0"/>
              <a:t> </a:t>
            </a:r>
            <a:r>
              <a:rPr lang="ru-RU" dirty="0" smtClean="0"/>
              <a:t>природу и здоровье. </a:t>
            </a:r>
            <a:r>
              <a:rPr lang="ru-RU" b="1" dirty="0" smtClean="0"/>
              <a:t>Красные звезды </a:t>
            </a:r>
            <a:r>
              <a:rPr lang="ru-RU" dirty="0" smtClean="0"/>
              <a:t>— плодородие и жизненную силу. </a:t>
            </a:r>
            <a:r>
              <a:rPr lang="ru-RU" b="1" dirty="0" smtClean="0"/>
              <a:t>Кайма ярких цветов </a:t>
            </a:r>
            <a:r>
              <a:rPr lang="ru-RU" dirty="0" smtClean="0"/>
              <a:t>— радость и праздник. Всё вместе — защита и благополучие.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Судя по яркости и насыщенности узоров, этот калфак скорее всего принадлежит </a:t>
            </a:r>
            <a:r>
              <a:rPr lang="ru-RU" b="1" dirty="0" smtClean="0"/>
              <a:t>незамужней девушке</a:t>
            </a:r>
            <a:r>
              <a:rPr lang="ru-RU" dirty="0" smtClean="0"/>
              <a:t>. Замужние женщины традиционно носили более спокойные и закрытые головные уборы, тогда как девичьи </a:t>
            </a:r>
            <a:r>
              <a:rPr lang="ru-RU" dirty="0" err="1" smtClean="0"/>
              <a:t>калфаки</a:t>
            </a:r>
            <a:r>
              <a:rPr lang="ru-RU" dirty="0" smtClean="0"/>
              <a:t> отличались пышностью и богатством украшений.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trike="sngStrike" dirty="0" smtClean="0"/>
              <a:t>Крестообразные узоры </a:t>
            </a:r>
            <a:r>
              <a:rPr lang="ru-RU" strike="sngStrike" dirty="0" smtClean="0"/>
              <a:t>— обереги от зла. </a:t>
            </a:r>
            <a:endParaRPr lang="ru-RU" strike="sngStrike" dirty="0" smtClean="0">
              <a:effectLst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Этот головной убор мог использоваться как защитный амулет, призванный обеспечить своему владельцу здоровье, счастье и защиту от бед. Его яркие цвета и сложные узоры демонстрируют мастерство рукодельницы и глубокие народные верования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b="1" dirty="0" smtClean="0"/>
              <a:t>ОБЩЕЕ ЗНАЧЕНИЕ: </a:t>
            </a:r>
            <a:r>
              <a:rPr lang="ru-RU" dirty="0" smtClean="0"/>
              <a:t>Орнамент в целом служил оберегом, призванным защитить владельца от злых сил и привлечь удачу и благополучие. Каждый узор имел свою особую вибрацию и значение, передавая информацию о культуре и традициях народа.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Предлагаем вам почувствовать себя в роли дизайнеров. Выполните….</a:t>
            </a: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Творческий проект. Создание современного объекта (25 минут)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Задание: «Традиция в современном дизайне»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Группам предлагается создать эскиз современного предмета (например, обложка для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скетчбука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дизайн чехла для телефона, узор для футболки или кружки), используя элементы изученных народных орнаментов.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Условия: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использовать 2-3 традиционных символа.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Объяснить выбор символов и их значение в контексте нового дизайна.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Группы выполняют эскизы на листах А3.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Рефлексия и подведение итогов (5 минут)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 работ. Краткое обсуждение: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Изменилось ли ваше отношение к народному орнаменту?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важно сохранять эти знания сегодня?</a:t>
            </a:r>
            <a:endParaRPr lang="ru-RU" dirty="0" smtClean="0">
              <a:effectLst/>
            </a:endParaRPr>
          </a:p>
          <a:p>
            <a:pPr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ru-RU" sz="1200" b="1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Домашнее </a:t>
            </a:r>
            <a:r>
              <a:rPr lang="ru-RU" sz="1200" b="1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(на выбор):</a:t>
            </a:r>
            <a:endParaRPr lang="ru-RU" strike="sngStrike" dirty="0" smtClean="0">
              <a:effectLst/>
            </a:endParaRPr>
          </a:p>
          <a:p>
            <a:pPr rtl="0" eaLnBrk="1" latinLnBrk="0" hangingPunct="1"/>
            <a:r>
              <a:rPr lang="ru-RU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Исследовать орнамент одного из народов Сибири (татарского, казахского или коренных малочисленных народов) и подготовить краткое сообщение о его символике.</a:t>
            </a:r>
            <a:endParaRPr lang="ru-RU" strike="sngStrike" dirty="0" smtClean="0">
              <a:effectLst/>
            </a:endParaRPr>
          </a:p>
          <a:p>
            <a:pPr rtl="0" eaLnBrk="1" latinLnBrk="0" hangingPunct="1"/>
            <a:r>
              <a:rPr lang="ru-RU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Найти в своем городе (или на старых семейных фотографиях) пример использования народного орнамента в быту и описать его.</a:t>
            </a:r>
            <a:endParaRPr lang="ru-RU" strike="sngStrike" dirty="0" smtClean="0">
              <a:effectLst/>
            </a:endParaRPr>
          </a:p>
          <a:p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82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заключении предлагаю вам обсудить следующие вопросы. Поставьте видео на паузу, ознакомьтесь с ними внимательно и выскажите свое мнение. Я же благодарю вас за внимание и прощаюсь до новых познавательных встреч!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Почему, на ваш взгляд, современные люди продолжают использовать орнаменты в одежде, интерьере, аксессуарах? Нужно ли сохранять старые символы или достаточно новых дизайнов?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Стоит ли включать традиционные узоры в школьную форму, городские логотипы, упаковку товаров? Или это устаревшая традиция?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народы используют похожие символы (круги, спирали, цветы). Это совпадение или свидетельство общих корней человечества?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ли современная графика, пиксельная или цифровая живопись считаться новым видом орнамента? Приведите примеры цифровых проектов, которые могли бы стать «орнаментом XXI века».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69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. </a:t>
            </a:r>
            <a:r>
              <a:rPr lang="ru-RU" dirty="0" smtClean="0"/>
              <a:t>Наше познавательное путешествие по символическому миру орнаментов народов России подошло к завершению. Вы узнали, что орнаментальные узоры — это не просто украшения, а настоящие символы, наполненные глубоким смыслом для наших предков. Они выполняли роль оберегов, приносили благополучие и изобилие, наделяли человека чистотой и жизненной силой, а также рассказывали о его возрасте и положении в обществе.</a:t>
            </a:r>
          </a:p>
          <a:p>
            <a:r>
              <a:rPr lang="ru-RU" dirty="0" smtClean="0"/>
              <a:t>Орнамент — это особый язык, понятный лишь тем, кто умеет его читать. Без знания этого «языка» невозможно постичь истинное значение узоров. Сегодня, в рациональном мире, мы редко воспринимаем орнаменты как магические символы, но они по-прежнему важны, ведь именно они связывают нас с прошлым и настоящим.</a:t>
            </a:r>
          </a:p>
          <a:p>
            <a:r>
              <a:rPr lang="ru-RU" dirty="0" smtClean="0"/>
              <a:t>Орнаментика остаётся значимой частью современной жизни: она напоминает о наших корнях, помогает сохранять культурную самобытность и учит замечать красоту в деталях. Зная историю орнаментов, мы глубже понимаем свою культуру, становимся ближе к предкам и бережнее относимся к традициям.</a:t>
            </a:r>
          </a:p>
          <a:p>
            <a:r>
              <a:rPr lang="ru-RU" dirty="0" smtClean="0"/>
              <a:t>Благодарю вас за участие в этом путешествии! Надеюсь, оно позволило вам по-новому взглянуть на привычные вещи и осознать, насколько важен и интересен мир символов, который нас окружает.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21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https://moluch.ru/archive/110/26805</a:t>
            </a:r>
            <a:endParaRPr lang="ru-RU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Орнамент на одежде — это зашифрованная история культуры.</a:t>
            </a:r>
            <a:r>
              <a:rPr lang="ru-RU" dirty="0" smtClean="0"/>
              <a:t> Он прошёл путь от простых геометрических знаков Древнего мира до роскошных растительных узоров Ренессанса и Барокко, а затем — до изысканных линий Модерна и строгой геометрии Ар-</a:t>
            </a:r>
            <a:r>
              <a:rPr lang="ru-RU" dirty="0" err="1" smtClean="0"/>
              <a:t>деко</a:t>
            </a:r>
            <a:r>
              <a:rPr lang="ru-RU" dirty="0" smtClean="0"/>
              <a:t>. В XX веке к традиционным мотивам добавились этнические и психоделические узоры, а сегодня мода смешивает все стили с помощью цифровой печати.</a:t>
            </a:r>
          </a:p>
          <a:p>
            <a:r>
              <a:rPr lang="ru-RU" b="1" dirty="0" smtClean="0">
                <a:effectLst/>
              </a:rPr>
              <a:t>ПОДРОБНО:</a:t>
            </a:r>
          </a:p>
          <a:p>
            <a:r>
              <a:rPr lang="ru-RU" dirty="0" smtClean="0">
                <a:effectLst/>
              </a:rPr>
              <a:t>Орнамент на одежде — это не просто украшение, а отражение культурных ценностей, социальных статусов и технологических возможностей каждой эпохи. История узоров на тканях охватывает путь от примитивных геометрических знаков до сложной цифровой печати</a:t>
            </a:r>
          </a:p>
          <a:p>
            <a:r>
              <a:rPr lang="ru-RU" dirty="0" smtClean="0"/>
              <a:t>Ниже приведен обзор орнаментов по историческим периодам:</a:t>
            </a:r>
          </a:p>
          <a:p>
            <a:r>
              <a:rPr lang="ru-RU" dirty="0" smtClean="0"/>
              <a:t>1. Древний мир (Древний Египет, Греция, Рим)</a:t>
            </a:r>
          </a:p>
          <a:p>
            <a:r>
              <a:rPr lang="ru-RU" b="1" dirty="0" smtClean="0"/>
              <a:t>Особенности:</a:t>
            </a:r>
            <a:r>
              <a:rPr lang="ru-RU" dirty="0" smtClean="0"/>
              <a:t> Простота тканей, акцент на структуре. Часто использовались полосы, зигзаги и простые геометрические узоры по краю одежды.</a:t>
            </a:r>
          </a:p>
          <a:p>
            <a:r>
              <a:rPr lang="ru-RU" b="1" dirty="0" smtClean="0"/>
              <a:t>Примеры:</a:t>
            </a:r>
            <a:r>
              <a:rPr lang="ru-RU" dirty="0" smtClean="0"/>
              <a:t> Лотос и папирус в Египте, меандр (непрерывная ломаная линия) в Древней Греции. </a:t>
            </a:r>
          </a:p>
          <a:p>
            <a:r>
              <a:rPr lang="ru-RU" dirty="0" smtClean="0"/>
              <a:t>2. Средневековье (V–XV века)</a:t>
            </a:r>
          </a:p>
          <a:p>
            <a:r>
              <a:rPr lang="ru-RU" b="1" dirty="0" smtClean="0"/>
              <a:t>Особенности:</a:t>
            </a:r>
            <a:r>
              <a:rPr lang="ru-RU" dirty="0" smtClean="0"/>
              <a:t> Появление более сложных растительных мотивов, геральдических знаков. Узоры часто вышивались золотыми нитями или ткались.</a:t>
            </a:r>
          </a:p>
          <a:p>
            <a:r>
              <a:rPr lang="ru-RU" b="1" dirty="0" smtClean="0"/>
              <a:t>Стиль:</a:t>
            </a:r>
            <a:r>
              <a:rPr lang="ru-RU" dirty="0" smtClean="0"/>
              <a:t> Готика принесла удлиненные, вертикальные узоры.</a:t>
            </a:r>
          </a:p>
          <a:p>
            <a:r>
              <a:rPr lang="ru-RU" dirty="0" smtClean="0"/>
              <a:t>3. Эпоха Возрождения (Ренессанс, XV–XVI века)</a:t>
            </a:r>
          </a:p>
          <a:p>
            <a:r>
              <a:rPr lang="ru-RU" b="1" dirty="0" smtClean="0"/>
              <a:t>Особенности:</a:t>
            </a:r>
            <a:r>
              <a:rPr lang="ru-RU" dirty="0" smtClean="0"/>
              <a:t> Роскошь и богатство. Орнаменты вдохновлены природой: сложные растительные мотивы (гранаты, ветви), симметрия.</a:t>
            </a:r>
          </a:p>
          <a:p>
            <a:r>
              <a:rPr lang="ru-RU" b="1" dirty="0" smtClean="0"/>
              <a:t>Материалы:</a:t>
            </a:r>
            <a:r>
              <a:rPr lang="ru-RU" dirty="0" smtClean="0"/>
              <a:t> Тяжелые ткани (бархат, парча) с золотой вышивкой, драгоценными камнями. </a:t>
            </a:r>
          </a:p>
          <a:p>
            <a:r>
              <a:rPr lang="ru-RU" dirty="0" smtClean="0"/>
              <a:t>4. XVII–XVIII века (Барокко и Рококо)</a:t>
            </a:r>
          </a:p>
          <a:p>
            <a:r>
              <a:rPr lang="ru-RU" b="1" dirty="0" smtClean="0"/>
              <a:t>Барокко:</a:t>
            </a:r>
            <a:r>
              <a:rPr lang="ru-RU" dirty="0" smtClean="0"/>
              <a:t> Пышные, объемные, асимметричные растительные узоры, тяжелые кружева.</a:t>
            </a:r>
          </a:p>
          <a:p>
            <a:r>
              <a:rPr lang="ru-RU" b="1" dirty="0" smtClean="0"/>
              <a:t>Рококо:</a:t>
            </a:r>
            <a:r>
              <a:rPr lang="ru-RU" dirty="0" smtClean="0"/>
              <a:t> Легкие, ажурные узоры, пастельные тона, цветочные мотивы (букеты, гирлянды), ленты. </a:t>
            </a:r>
          </a:p>
          <a:p>
            <a:r>
              <a:rPr lang="ru-RU" dirty="0" smtClean="0"/>
              <a:t>5. XIX век (Викторианская эпоха, Модерн)</a:t>
            </a:r>
          </a:p>
          <a:p>
            <a:r>
              <a:rPr lang="ru-RU" b="1" dirty="0" smtClean="0"/>
              <a:t>Особенности:</a:t>
            </a:r>
            <a:r>
              <a:rPr lang="ru-RU" dirty="0" smtClean="0"/>
              <a:t> Возвращение к историческим стилям (историзм), сложные оборки и кружева.</a:t>
            </a:r>
          </a:p>
          <a:p>
            <a:r>
              <a:rPr lang="ru-RU" b="1" dirty="0" smtClean="0"/>
              <a:t>Поздний XIX в.:</a:t>
            </a:r>
            <a:r>
              <a:rPr lang="ru-RU" dirty="0" smtClean="0"/>
              <a:t> Влияние модерна — плавные, изогнутые линии, стилизованные цветы (ирисы, лилии). </a:t>
            </a:r>
          </a:p>
          <a:p>
            <a:r>
              <a:rPr lang="ru-RU" dirty="0" smtClean="0"/>
              <a:t>6. Начало XX века (Модерн и Ар-</a:t>
            </a:r>
            <a:r>
              <a:rPr lang="ru-RU" dirty="0" err="1" smtClean="0"/>
              <a:t>деко</a:t>
            </a:r>
            <a:r>
              <a:rPr lang="ru-RU" dirty="0" smtClean="0"/>
              <a:t>)</a:t>
            </a:r>
          </a:p>
          <a:p>
            <a:r>
              <a:rPr lang="ru-RU" b="1" dirty="0" smtClean="0"/>
              <a:t>1900–1910-е:</a:t>
            </a:r>
            <a:r>
              <a:rPr lang="ru-RU" dirty="0" smtClean="0"/>
              <a:t> Эпоха модерна — причудливые, «увядающие» растительные узоры.</a:t>
            </a:r>
          </a:p>
          <a:p>
            <a:r>
              <a:rPr lang="ru-RU" b="1" dirty="0" smtClean="0"/>
              <a:t>1920–1930-е:</a:t>
            </a:r>
            <a:r>
              <a:rPr lang="ru-RU" dirty="0" smtClean="0"/>
              <a:t> Стиль Ар-</a:t>
            </a:r>
            <a:r>
              <a:rPr lang="ru-RU" dirty="0" err="1" smtClean="0"/>
              <a:t>деко</a:t>
            </a:r>
            <a:r>
              <a:rPr lang="ru-RU" dirty="0" smtClean="0"/>
              <a:t> — </a:t>
            </a:r>
            <a:r>
              <a:rPr lang="ru-RU" dirty="0" err="1" smtClean="0"/>
              <a:t>геометричность</a:t>
            </a:r>
            <a:r>
              <a:rPr lang="ru-RU" dirty="0" smtClean="0"/>
              <a:t>, четкие линии, контрастные цвета, влияние восточных мотивов. </a:t>
            </a:r>
          </a:p>
          <a:p>
            <a:r>
              <a:rPr lang="ru-RU" dirty="0" smtClean="0"/>
              <a:t>7. Вторая половина XX века – современность</a:t>
            </a:r>
          </a:p>
          <a:p>
            <a:r>
              <a:rPr lang="ru-RU" b="1" dirty="0" smtClean="0"/>
              <a:t>1960–1970-е:</a:t>
            </a:r>
            <a:r>
              <a:rPr lang="ru-RU" dirty="0" smtClean="0"/>
              <a:t> Психоделические узоры, этнические мотивы (хиппи), горох, полоска.</a:t>
            </a:r>
          </a:p>
          <a:p>
            <a:r>
              <a:rPr lang="ru-RU" b="1" dirty="0" smtClean="0"/>
              <a:t>Современность:</a:t>
            </a:r>
            <a:r>
              <a:rPr lang="ru-RU" dirty="0" smtClean="0"/>
              <a:t> Смешение стилей, цифровые </a:t>
            </a:r>
            <a:r>
              <a:rPr lang="ru-RU" dirty="0" err="1" smtClean="0"/>
              <a:t>принты</a:t>
            </a:r>
            <a:r>
              <a:rPr lang="ru-RU" dirty="0" smtClean="0"/>
              <a:t>, использование исторических орнаментов в новом контексте (</a:t>
            </a:r>
            <a:r>
              <a:rPr lang="ru-RU" dirty="0" err="1" smtClean="0"/>
              <a:t>принты</a:t>
            </a:r>
            <a:r>
              <a:rPr lang="ru-RU" dirty="0" smtClean="0"/>
              <a:t>-копии, переосмысление русского узора, </a:t>
            </a:r>
            <a:r>
              <a:rPr lang="ru-RU" dirty="0" err="1" smtClean="0"/>
              <a:t>этники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65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Орнамент на одежде — это зашифрованная история культуры.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Он прошёл путь от простых геометрических знаков Древнего мира до роскошных растительных узоров Ренессанса и Барокко, а затем — до изысканных линий Модерна и строгой геометрии Ар-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деко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XX веке к традиционным мотивам добавились этнические и психоделические узоры, а сегодня мода смешивает все стили с помощью цифровой печати.</a:t>
            </a:r>
            <a:endParaRPr lang="ru-RU" dirty="0" smtClean="0">
              <a:effectLst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Приведу обзор орнаментов по историческим периодам:</a:t>
            </a:r>
            <a:endParaRPr lang="ru-RU" b="1" dirty="0" smtClean="0">
              <a:effectLst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Древний мир (Древний Египет, Греция, Рим)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Особенности: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Простота тканей, акцент на структуре. Часто использовались полосы, зигзаги и простые геометрические узоры по краю одежды.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Лотос и папирус в Египте, меандр (непрерывная ломаная линия) в Древней Греции. </a:t>
            </a:r>
            <a:endParaRPr lang="ru-RU" dirty="0" smtClean="0">
              <a:effectLst/>
            </a:endParaRPr>
          </a:p>
          <a:p>
            <a:pPr algn="just"/>
            <a:endParaRPr lang="ru-RU" dirty="0" smtClean="0"/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Средневековье (V–XV века)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Особенности: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Появление более сложных растительных мотивов, геральдических знаков. Узоры часто вышивались золотыми нитями или ткались.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Стиль: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Готика принесла удлиненные, вертикальные узоры.</a:t>
            </a:r>
            <a:endParaRPr lang="ru-RU" dirty="0" smtClean="0">
              <a:effectLst/>
            </a:endParaRP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61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Эпоха Возрождения (Ренессанс, XV–XVI века)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Особенности: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Роскошь и богатство. Орнаменты вдохновлены природой: сложные растительные мотивы (гранаты, ветви), симметрия.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Материалы: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Тяжелые ткани (бархат, парча) с золотой вышивкой, драгоценными камнями. </a:t>
            </a:r>
          </a:p>
          <a:p>
            <a:pPr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4. XVII–XVIII века (Барокко и Рококо)</a:t>
            </a:r>
          </a:p>
          <a:p>
            <a:r>
              <a:rPr lang="ru-RU" b="1" dirty="0" smtClean="0"/>
              <a:t>Барокко:</a:t>
            </a:r>
            <a:r>
              <a:rPr lang="ru-RU" dirty="0" smtClean="0"/>
              <a:t> Пышные, объемные, асимметричные растительные узоры, тяжелые кружева.</a:t>
            </a:r>
          </a:p>
          <a:p>
            <a:r>
              <a:rPr lang="ru-RU" b="1" dirty="0" smtClean="0"/>
              <a:t>Рококо:</a:t>
            </a:r>
            <a:r>
              <a:rPr lang="ru-RU" dirty="0" smtClean="0"/>
              <a:t> Легкие, ажурные узоры, пастельные тона, цветочные мотивы (букеты, гирлянды), ленты. </a:t>
            </a:r>
          </a:p>
          <a:p>
            <a:pPr rtl="0" eaLnBrk="1" latinLnBrk="0" hangingPunct="1"/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04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5. XIX век (Викторианская эпоха, Модерн)</a:t>
            </a:r>
          </a:p>
          <a:p>
            <a:r>
              <a:rPr lang="ru-RU" b="1" dirty="0" smtClean="0"/>
              <a:t>Особенности:</a:t>
            </a:r>
            <a:r>
              <a:rPr lang="ru-RU" dirty="0" smtClean="0"/>
              <a:t> Возвращение к историческим стилям (историзм), сложные оборки и кружева.</a:t>
            </a:r>
          </a:p>
          <a:p>
            <a:r>
              <a:rPr lang="ru-RU" b="1" dirty="0" smtClean="0"/>
              <a:t>Поздний XIX в.:</a:t>
            </a:r>
            <a:r>
              <a:rPr lang="ru-RU" dirty="0" smtClean="0"/>
              <a:t> Влияние модерна — плавные, изогнутые линии, стилизованные цветы (ирисы, лилии). </a:t>
            </a:r>
          </a:p>
          <a:p>
            <a:endParaRPr lang="ru-RU" dirty="0" smtClean="0"/>
          </a:p>
          <a:p>
            <a:r>
              <a:rPr lang="ru-RU" dirty="0" smtClean="0"/>
              <a:t>6. Начало XX века (Модерн и Ар-</a:t>
            </a:r>
            <a:r>
              <a:rPr lang="ru-RU" dirty="0" err="1" smtClean="0"/>
              <a:t>деко</a:t>
            </a:r>
            <a:r>
              <a:rPr lang="ru-RU" dirty="0" smtClean="0"/>
              <a:t>)</a:t>
            </a:r>
          </a:p>
          <a:p>
            <a:r>
              <a:rPr lang="ru-RU" b="1" dirty="0" smtClean="0"/>
              <a:t>1900–1910-е:</a:t>
            </a:r>
            <a:r>
              <a:rPr lang="ru-RU" dirty="0" smtClean="0"/>
              <a:t> Эпоха модерна — причудливые, «увядающие» растительные узоры.</a:t>
            </a:r>
          </a:p>
          <a:p>
            <a:r>
              <a:rPr lang="ru-RU" b="1" dirty="0" smtClean="0"/>
              <a:t>1920–1930-е:</a:t>
            </a:r>
            <a:r>
              <a:rPr lang="ru-RU" dirty="0" smtClean="0"/>
              <a:t> Стиль Ар-</a:t>
            </a:r>
            <a:r>
              <a:rPr lang="ru-RU" dirty="0" err="1" smtClean="0"/>
              <a:t>деко</a:t>
            </a:r>
            <a:r>
              <a:rPr lang="ru-RU" dirty="0" smtClean="0"/>
              <a:t> — </a:t>
            </a:r>
            <a:r>
              <a:rPr lang="ru-RU" dirty="0" err="1" smtClean="0"/>
              <a:t>геометричность</a:t>
            </a:r>
            <a:r>
              <a:rPr lang="ru-RU" dirty="0" smtClean="0"/>
              <a:t>, четкие линии, контрастные цвета, влияние восточных мотивов.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0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2026 год объявлен Президентом РФ годом единства народов России. Наша страна уникальна тем, что на ее территории проживают представители более 190 различных народов и этнических групп. И в культуре каждого из них есть свои исторически сложившиеся орнаменты.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23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7. Вторая половина XX века – современность</a:t>
            </a:r>
          </a:p>
          <a:p>
            <a:r>
              <a:rPr lang="ru-RU" b="1" dirty="0" smtClean="0"/>
              <a:t>1960–1970-е:</a:t>
            </a:r>
            <a:r>
              <a:rPr lang="ru-RU" dirty="0" smtClean="0"/>
              <a:t> Психоделические узоры, этнические мотивы (хиппи), горох, полоска.</a:t>
            </a:r>
          </a:p>
          <a:p>
            <a:r>
              <a:rPr lang="ru-RU" b="1" dirty="0" smtClean="0"/>
              <a:t>Современность:</a:t>
            </a:r>
            <a:r>
              <a:rPr lang="ru-RU" dirty="0" smtClean="0"/>
              <a:t> Смешение стилей, цифровые </a:t>
            </a:r>
            <a:r>
              <a:rPr lang="ru-RU" dirty="0" err="1" smtClean="0"/>
              <a:t>принты</a:t>
            </a:r>
            <a:r>
              <a:rPr lang="ru-RU" dirty="0" smtClean="0"/>
              <a:t>, использование исторических орнаментов в новом контексте (</a:t>
            </a:r>
            <a:r>
              <a:rPr lang="ru-RU" dirty="0" err="1" smtClean="0"/>
              <a:t>принты</a:t>
            </a:r>
            <a:r>
              <a:rPr lang="ru-RU" dirty="0" smtClean="0"/>
              <a:t>-копии, переосмысление русского узора, </a:t>
            </a:r>
            <a:r>
              <a:rPr lang="ru-RU" dirty="0" err="1" smtClean="0"/>
              <a:t>этники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50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73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Практическая работа в группах. Аналитический этап (20 минут)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 делится на группы по 3-4 человека. Каждая группа получает карточку с изображением фрагмента орнамента (например, резной наличник).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для групп: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Внимательно рассмотрите изображение.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Попробуйте «расшифровать» узор. Какие элементы вы видите? (Круги, квадраты, волны, цветы, животные).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Предположите, что мог означать этот узор для человека, который его создал? (Оберег от злых сил? Пожелание богатства? Благословение на брак?).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Запишите свои гипотезы на листе бумаги.</a:t>
            </a:r>
            <a:endParaRPr lang="ru-RU" dirty="0" smtClean="0">
              <a:effectLst/>
            </a:endParaRPr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81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Практическая работа в группах. Аналитический этап (20 минут)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 делится на группы по 3-4 человека. Каждая группа получает карточку с изображением фрагмента орнамента (например, резной наличник).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для групп: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Внимательно рассмотрите изображение.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Попробуйте «расшифровать» узор. Какие элементы вы видите? (Круги, квадраты, волны, цветы, животные).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Предположите, что мог означать этот узор для человека, который его создал? (Оберег от злых сил? Пожелание богатства? Благословение на брак?).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Запишите свои гипотезы на листе бумаги.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25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3881797" y="8686954"/>
            <a:ext cx="2976177" cy="456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0165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B4AC14-94FF-4EB7-87D1-C231F5FDC544}" type="slidenum">
              <a:rPr lang="ru-RU" sz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defTabSz="801654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20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Полилиния 1"/>
          <p:cNvSpPr/>
          <p:nvPr/>
        </p:nvSpPr>
        <p:spPr>
          <a:xfrm>
            <a:off x="3884734" y="8685413"/>
            <a:ext cx="2951025" cy="4362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7" tIns="41028" rIns="78907" bIns="41028" anchor="b" anchorCtr="0" compatLnSpc="0"/>
          <a:lstStyle/>
          <a:p>
            <a:pPr algn="r" defTabSz="801654">
              <a:defRPr sz="211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C0C008-D5C2-4F56-ACF5-C597D1BADC39}" type="slidenum">
              <a:rPr lang="ru-RU" sz="1100">
                <a:solidFill>
                  <a:srgbClr val="000000"/>
                </a:solidFill>
                <a:latin typeface="Arial" pitchFamily="18"/>
                <a:ea typeface="Lucida Sans Unicode" pitchFamily="2"/>
                <a:cs typeface="Lucida Sans Unicode" pitchFamily="2"/>
              </a:rPr>
              <a:pPr algn="r" defTabSz="801654">
                <a:defRPr sz="211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100">
              <a:solidFill>
                <a:srgbClr val="000000"/>
              </a:solidFill>
              <a:latin typeface="Arial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4" name="Образ слайда 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7588" cy="3429000"/>
          </a:xfrm>
          <a:solidFill>
            <a:srgbClr val="5B9BD5"/>
          </a:solidFill>
          <a:ln w="12701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3"/>
          <p:cNvSpPr txBox="1">
            <a:spLocks noGrp="1"/>
          </p:cNvSpPr>
          <p:nvPr>
            <p:ph type="body" sz="quarter" idx="1"/>
          </p:nvPr>
        </p:nvSpPr>
        <p:spPr>
          <a:xfrm>
            <a:off x="685828" y="4343324"/>
            <a:ext cx="5486633" cy="4114871"/>
          </a:xfrm>
        </p:spPr>
        <p:txBody>
          <a:bodyPr anchor="ctr"/>
          <a:lstStyle/>
          <a:p>
            <a:r>
              <a:rPr lang="ru-RU" b="1" dirty="0" smtClean="0"/>
              <a:t>1. Вводная часть. Теоретический блок (15 минут)</a:t>
            </a:r>
          </a:p>
          <a:p>
            <a:r>
              <a:rPr lang="ru-RU" b="1" dirty="0" smtClean="0"/>
              <a:t>Лекция-беседа: «Орнамент как зашифрованное послание»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trike="sngStrike" dirty="0" smtClean="0"/>
              <a:t>Мы привыкли видеть орнаменты на одежде, посуде или в архитектуре. Но что, если это не просто украшение, а </a:t>
            </a:r>
            <a:r>
              <a:rPr lang="ru-RU" b="1" strike="sngStrike" dirty="0" smtClean="0"/>
              <a:t>послание</a:t>
            </a:r>
            <a:r>
              <a:rPr lang="ru-RU" strike="sngStrike" dirty="0" smtClean="0"/>
              <a:t>? Как вы думаете, какую информацию наши предки могли «зашифровывать» в узорах на одежде или стенах дома?</a:t>
            </a:r>
          </a:p>
          <a:p>
            <a:endParaRPr lang="ru-RU" strike="sngStrike" dirty="0" smtClean="0"/>
          </a:p>
          <a:p>
            <a:r>
              <a:rPr lang="ru-RU" strike="sngStrike" dirty="0" smtClean="0"/>
              <a:t>Сегодня мы общаемся с помощью </a:t>
            </a:r>
            <a:r>
              <a:rPr lang="ru-RU" strike="sngStrike" dirty="0" err="1" smtClean="0"/>
              <a:t>эмодзи</a:t>
            </a:r>
            <a:r>
              <a:rPr lang="ru-RU" strike="sngStrike" dirty="0" smtClean="0"/>
              <a:t> и </a:t>
            </a:r>
            <a:r>
              <a:rPr lang="ru-RU" strike="sngStrike" dirty="0" err="1" smtClean="0"/>
              <a:t>мемов</a:t>
            </a:r>
            <a:r>
              <a:rPr lang="ru-RU" strike="sngStrike" dirty="0" smtClean="0"/>
              <a:t> — это своего рода визуальный код. А теперь представьте, что вы археологи будущего и нашли футболку с </a:t>
            </a:r>
            <a:r>
              <a:rPr lang="ru-RU" strike="sngStrike" dirty="0" err="1" smtClean="0"/>
              <a:t>мемами</a:t>
            </a:r>
            <a:r>
              <a:rPr lang="ru-RU" strike="sngStrike" dirty="0" smtClean="0"/>
              <a:t>. О чём бы она рассказала о нашей эпохе? По такому же принципу мы сегодня будем «расшифровывать» послания наших предков, оставленные в виде орнаментов.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Начинаем с вопроса: «Зачем наши предки украшали одежду, посуду и дома сложными узорами? Было ли это просто для красоты?»</a:t>
            </a:r>
          </a:p>
          <a:p>
            <a:r>
              <a:rPr lang="ru-RU" dirty="0" smtClean="0"/>
              <a:t>Далее раскрываются ключевые понятия:</a:t>
            </a:r>
          </a:p>
          <a:p>
            <a:r>
              <a:rPr lang="ru-RU" b="1" dirty="0" smtClean="0"/>
              <a:t>Орнамент</a:t>
            </a:r>
            <a:r>
              <a:rPr lang="ru-RU" dirty="0" smtClean="0"/>
              <a:t> — это узор, основанный на повторе и чередовании элементов.</a:t>
            </a:r>
          </a:p>
          <a:p>
            <a:r>
              <a:rPr lang="ru-RU" b="1" dirty="0" smtClean="0"/>
              <a:t>Символика:</a:t>
            </a:r>
            <a:r>
              <a:rPr lang="ru-RU" dirty="0" smtClean="0"/>
              <a:t> Каждый элемент имел значение.</a:t>
            </a:r>
          </a:p>
          <a:p>
            <a:pPr lvl="1"/>
            <a:r>
              <a:rPr lang="ru-RU" b="1" dirty="0" smtClean="0"/>
              <a:t>Солярные знаки (солнце):</a:t>
            </a:r>
            <a:r>
              <a:rPr lang="ru-RU" dirty="0" smtClean="0"/>
              <a:t> Круги, розетки, кресты. Символизировали жизнь, свет, плодородие, защиту от тьмы.</a:t>
            </a:r>
          </a:p>
          <a:p>
            <a:pPr lvl="1"/>
            <a:r>
              <a:rPr lang="ru-RU" b="1" dirty="0" smtClean="0"/>
              <a:t>Земля и Вода:</a:t>
            </a:r>
            <a:r>
              <a:rPr lang="ru-RU" dirty="0" smtClean="0"/>
              <a:t> Волнистые линии, ромбы с точками внутри (засеянное поле).</a:t>
            </a:r>
          </a:p>
          <a:p>
            <a:pPr lvl="1"/>
            <a:r>
              <a:rPr lang="ru-RU" b="1" dirty="0" smtClean="0"/>
              <a:t>Мировое Древо:</a:t>
            </a:r>
            <a:r>
              <a:rPr lang="ru-RU" dirty="0" smtClean="0"/>
              <a:t> Символ связи миров (небесного, земного и подземного), рода.</a:t>
            </a:r>
          </a:p>
          <a:p>
            <a:pPr lvl="1"/>
            <a:r>
              <a:rPr lang="ru-RU" b="1" dirty="0" err="1" smtClean="0"/>
              <a:t>Берегиня</a:t>
            </a:r>
            <a:r>
              <a:rPr lang="ru-RU" b="1" dirty="0" smtClean="0"/>
              <a:t>:</a:t>
            </a:r>
            <a:r>
              <a:rPr lang="ru-RU" dirty="0" smtClean="0"/>
              <a:t> Образ женской богини или матери-земли, оберегающей от зла.</a:t>
            </a:r>
          </a:p>
          <a:p>
            <a:pPr lvl="1"/>
            <a:r>
              <a:rPr lang="ru-RU" b="1" dirty="0" smtClean="0"/>
              <a:t>Конь и Птица:</a:t>
            </a:r>
            <a:r>
              <a:rPr lang="ru-RU" dirty="0" smtClean="0"/>
              <a:t> Символы солнца, посланники богов, проводники душ.</a:t>
            </a:r>
          </a:p>
          <a:p>
            <a:endParaRPr lang="ru-RU" b="1" dirty="0" smtClean="0"/>
          </a:p>
          <a:p>
            <a:r>
              <a:rPr lang="ru-RU" b="1" dirty="0" smtClean="0"/>
              <a:t>Пример для анализа:</a:t>
            </a:r>
            <a:r>
              <a:rPr lang="ru-RU" dirty="0" smtClean="0"/>
              <a:t> Рассматривается элемент русской вышивки — ромб с крючками. Учитель объясняет, что это не просто фигура, а символ «поля плодородия», а точки внутри — семена.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2. Практическая работа в группах. Аналитический этап (20 минут)</a:t>
            </a:r>
          </a:p>
          <a:p>
            <a:r>
              <a:rPr lang="ru-RU" dirty="0" smtClean="0"/>
              <a:t>Класс делится на группы по 3-4 человека. Каждая группа получает карточку с изображением фрагмента народного орнамента (например, вышивка на полотенце, резной наличник, элемент татарского </a:t>
            </a:r>
            <a:r>
              <a:rPr lang="ru-RU" dirty="0" err="1" smtClean="0"/>
              <a:t>калфака</a:t>
            </a:r>
            <a:r>
              <a:rPr lang="ru-RU" dirty="0" smtClean="0"/>
              <a:t>).</a:t>
            </a:r>
          </a:p>
          <a:p>
            <a:r>
              <a:rPr lang="ru-RU" b="1" dirty="0" smtClean="0"/>
              <a:t>Задание для групп:</a:t>
            </a:r>
            <a:endParaRPr lang="ru-RU" dirty="0" smtClean="0"/>
          </a:p>
          <a:p>
            <a:r>
              <a:rPr lang="ru-RU" dirty="0" smtClean="0"/>
              <a:t>Внимательно рассмотрите изображение.</a:t>
            </a:r>
          </a:p>
          <a:p>
            <a:r>
              <a:rPr lang="ru-RU" dirty="0" smtClean="0"/>
              <a:t>Попробуйте «расшифровать» узор. Какие элементы вы видите? (Круги, квадраты, волны, цветы, животные).</a:t>
            </a:r>
          </a:p>
          <a:p>
            <a:r>
              <a:rPr lang="ru-RU" dirty="0" smtClean="0"/>
              <a:t>Предположите, что мог означать этот узор для человека, который его создал? (Оберег от злых сил? Пожелание богатства? Благословение на брак?).</a:t>
            </a:r>
          </a:p>
          <a:p>
            <a:r>
              <a:rPr lang="ru-RU" dirty="0" smtClean="0"/>
              <a:t>Запишите свои гипотезы на листе бумаги.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13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3. Презентация и обсуждение результатов (15 минут)</a:t>
            </a:r>
          </a:p>
          <a:p>
            <a:r>
              <a:rPr lang="ru-RU" dirty="0" smtClean="0"/>
              <a:t>Представители от каждой группы представляют свой анализ. Класс обсуждает версии. Учитель дополняет информацию, раскрывая истинное значение символов из задания.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68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«Народная культура в орнаментах».</a:t>
            </a:r>
          </a:p>
          <a:p>
            <a:r>
              <a:rPr lang="ru-RU" b="1" dirty="0" smtClean="0"/>
              <a:t>Практическое занятие: «Язык орнамента: коды народной культуры»</a:t>
            </a:r>
          </a:p>
          <a:p>
            <a:r>
              <a:rPr lang="ru-RU" b="1" dirty="0" smtClean="0"/>
              <a:t>Цель занятия:</a:t>
            </a:r>
            <a:r>
              <a:rPr lang="ru-RU" dirty="0" smtClean="0"/>
              <a:t> Сформировать у обучающихся понимание того, что орнамент является не просто украшением, а знаковой системой, отражающей мировоззрение, верования и историю народа.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b="1" dirty="0" smtClean="0"/>
              <a:t>Образовательные:</a:t>
            </a:r>
            <a:r>
              <a:rPr lang="ru-RU" dirty="0" smtClean="0"/>
              <a:t> Познакомить с основными видами орнаментов (геометрический, растительный, зооморфный, антропоморфный) и их символикой на примере культур народов России (в </a:t>
            </a:r>
            <a:r>
              <a:rPr lang="ru-RU" dirty="0" err="1" smtClean="0"/>
              <a:t>т.ч</a:t>
            </a:r>
            <a:r>
              <a:rPr lang="ru-RU" dirty="0" smtClean="0"/>
              <a:t>. Сибири).</a:t>
            </a:r>
          </a:p>
          <a:p>
            <a:r>
              <a:rPr lang="ru-RU" b="1" dirty="0" smtClean="0"/>
              <a:t>Развивающие:</a:t>
            </a:r>
            <a:r>
              <a:rPr lang="ru-RU" dirty="0" smtClean="0"/>
              <a:t> Развивать навыки анализа визуальной информации, умение «читать» и интерпретировать культурные коды, а также навыки проектной и исследовательской работы.</a:t>
            </a:r>
          </a:p>
          <a:p>
            <a:r>
              <a:rPr lang="ru-RU" b="1" dirty="0" smtClean="0"/>
              <a:t>Воспитательные:</a:t>
            </a:r>
            <a:r>
              <a:rPr lang="ru-RU" dirty="0" smtClean="0"/>
              <a:t> Воспитывать уважение к культурному наследию и традициям народов России, формировать эстетический вкус.</a:t>
            </a:r>
          </a:p>
          <a:p>
            <a:r>
              <a:rPr lang="ru-RU" b="1" dirty="0" smtClean="0"/>
              <a:t>Оборудование и материалы:</a:t>
            </a:r>
            <a:endParaRPr lang="ru-RU" dirty="0" smtClean="0"/>
          </a:p>
          <a:p>
            <a:r>
              <a:rPr lang="ru-RU" dirty="0" smtClean="0"/>
              <a:t>Проектор и презентация с изображениями орнаментов (русская вышивка, северная резьба по дереву, татарские и башкирские узоры, сибирская домовая роспись).</a:t>
            </a:r>
          </a:p>
          <a:p>
            <a:r>
              <a:rPr lang="ru-RU" dirty="0" smtClean="0"/>
              <a:t>Распечатанные карточки с фрагментами орнаментов для работы в группах.</a:t>
            </a:r>
          </a:p>
          <a:p>
            <a:r>
              <a:rPr lang="ru-RU" dirty="0" smtClean="0"/>
              <a:t>Бумага (А3), цветные карандаши/маркеры.</a:t>
            </a:r>
          </a:p>
          <a:p>
            <a:r>
              <a:rPr lang="ru-RU" dirty="0" smtClean="0"/>
              <a:t>Доступ в интернет (для исследовательской части).</a:t>
            </a:r>
          </a:p>
          <a:p>
            <a:r>
              <a:rPr lang="ru-RU" b="1" dirty="0" smtClean="0"/>
              <a:t>Ход занятия</a:t>
            </a:r>
          </a:p>
          <a:p>
            <a:r>
              <a:rPr lang="ru-RU" b="1" dirty="0" smtClean="0"/>
              <a:t>1. Вводная часть. Теоретический блок (15 минут)</a:t>
            </a:r>
          </a:p>
          <a:p>
            <a:r>
              <a:rPr lang="ru-RU" b="1" dirty="0" smtClean="0"/>
              <a:t>Лекция-беседа: «Орнамент как зашифрованное послание»</a:t>
            </a:r>
            <a:endParaRPr lang="ru-RU" dirty="0" smtClean="0"/>
          </a:p>
          <a:p>
            <a:r>
              <a:rPr lang="ru-RU" dirty="0" smtClean="0"/>
              <a:t>Учитель начинает с вопроса: «Зачем наши предки украшали одежду, посуду и дома сложными узорами? Было ли это просто для красоты?»</a:t>
            </a:r>
          </a:p>
          <a:p>
            <a:r>
              <a:rPr lang="ru-RU" dirty="0" smtClean="0"/>
              <a:t>Далее раскрываются ключевые понятия:</a:t>
            </a:r>
          </a:p>
          <a:p>
            <a:r>
              <a:rPr lang="ru-RU" b="1" dirty="0" smtClean="0"/>
              <a:t>Орнамент</a:t>
            </a:r>
            <a:r>
              <a:rPr lang="ru-RU" dirty="0" smtClean="0"/>
              <a:t> — это узор, основанный на повторе и чередовании элементов.</a:t>
            </a:r>
          </a:p>
          <a:p>
            <a:r>
              <a:rPr lang="ru-RU" b="1" dirty="0" smtClean="0"/>
              <a:t>Символика:</a:t>
            </a:r>
            <a:r>
              <a:rPr lang="ru-RU" dirty="0" smtClean="0"/>
              <a:t> Каждый элемент имел значение.</a:t>
            </a:r>
          </a:p>
          <a:p>
            <a:pPr lvl="1"/>
            <a:r>
              <a:rPr lang="ru-RU" b="1" dirty="0" smtClean="0"/>
              <a:t>Солярные знаки (солнце):</a:t>
            </a:r>
            <a:r>
              <a:rPr lang="ru-RU" dirty="0" smtClean="0"/>
              <a:t> Круги, розетки, кресты. Символизировали жизнь, свет, плодородие, защиту от тьмы.</a:t>
            </a:r>
          </a:p>
          <a:p>
            <a:pPr lvl="1"/>
            <a:r>
              <a:rPr lang="ru-RU" b="1" dirty="0" smtClean="0"/>
              <a:t>Земля и Вода:</a:t>
            </a:r>
            <a:r>
              <a:rPr lang="ru-RU" dirty="0" smtClean="0"/>
              <a:t> Волнистые линии, ромбы с точками внутри (засеянное поле).</a:t>
            </a:r>
          </a:p>
          <a:p>
            <a:pPr lvl="1"/>
            <a:r>
              <a:rPr lang="ru-RU" b="1" dirty="0" smtClean="0"/>
              <a:t>Мировое Древо:</a:t>
            </a:r>
            <a:r>
              <a:rPr lang="ru-RU" dirty="0" smtClean="0"/>
              <a:t> Символ связи миров (небесного, земного и подземного), рода.</a:t>
            </a:r>
          </a:p>
          <a:p>
            <a:pPr lvl="1"/>
            <a:r>
              <a:rPr lang="ru-RU" b="1" dirty="0" err="1" smtClean="0"/>
              <a:t>Берегиня</a:t>
            </a:r>
            <a:r>
              <a:rPr lang="ru-RU" b="1" dirty="0" smtClean="0"/>
              <a:t>:</a:t>
            </a:r>
            <a:r>
              <a:rPr lang="ru-RU" dirty="0" smtClean="0"/>
              <a:t> Образ женской богини или матери-земли, оберегающей от зла.</a:t>
            </a:r>
          </a:p>
          <a:p>
            <a:pPr lvl="1"/>
            <a:r>
              <a:rPr lang="ru-RU" b="1" dirty="0" smtClean="0"/>
              <a:t>Конь и Птица:</a:t>
            </a:r>
            <a:r>
              <a:rPr lang="ru-RU" dirty="0" smtClean="0"/>
              <a:t> Символы солнца, посланники богов, проводники душ.</a:t>
            </a:r>
          </a:p>
          <a:p>
            <a:r>
              <a:rPr lang="ru-RU" b="1" dirty="0" smtClean="0"/>
              <a:t>Пример для анализа:</a:t>
            </a:r>
            <a:r>
              <a:rPr lang="ru-RU" dirty="0" smtClean="0"/>
              <a:t> Рассматривается элемент русской вышивки — ромб с крючками. Учитель объясняет, что это не просто фигура, а символ «поля плодородия», а точки внутри — семена.</a:t>
            </a:r>
          </a:p>
          <a:p>
            <a:r>
              <a:rPr lang="ru-RU" b="1" dirty="0" smtClean="0"/>
              <a:t>2. Практическая работа в группах. Аналитический этап (20 минут)</a:t>
            </a:r>
          </a:p>
          <a:p>
            <a:r>
              <a:rPr lang="ru-RU" dirty="0" smtClean="0"/>
              <a:t>Класс делится на группы по 3-4 человека. Каждая группа получает карточку с изображением фрагмента народного орнамента (например, вышивка на полотенце, резной наличник, элемент татарского </a:t>
            </a:r>
            <a:r>
              <a:rPr lang="ru-RU" dirty="0" err="1" smtClean="0"/>
              <a:t>калфака</a:t>
            </a:r>
            <a:r>
              <a:rPr lang="ru-RU" dirty="0" smtClean="0"/>
              <a:t>).</a:t>
            </a:r>
          </a:p>
          <a:p>
            <a:r>
              <a:rPr lang="ru-RU" b="1" dirty="0" smtClean="0"/>
              <a:t>Задание для групп:</a:t>
            </a:r>
            <a:endParaRPr lang="ru-RU" dirty="0" smtClean="0"/>
          </a:p>
          <a:p>
            <a:r>
              <a:rPr lang="ru-RU" dirty="0" smtClean="0"/>
              <a:t>Внимательно рассмотрите изображение.</a:t>
            </a:r>
          </a:p>
          <a:p>
            <a:r>
              <a:rPr lang="ru-RU" dirty="0" smtClean="0"/>
              <a:t>Попробуйте «расшифровать» узор. Какие элементы вы видите? (Круги, квадраты, волны, цветы, животные).</a:t>
            </a:r>
          </a:p>
          <a:p>
            <a:r>
              <a:rPr lang="ru-RU" dirty="0" smtClean="0"/>
              <a:t>Предположите, что мог означать этот узор для человека, который его создал? (Оберег от злых сил? Пожелание богатства? Благословение на брак?).</a:t>
            </a:r>
          </a:p>
          <a:p>
            <a:r>
              <a:rPr lang="ru-RU" dirty="0" smtClean="0"/>
              <a:t>Запишите свои гипотезы на листе бумаги.</a:t>
            </a:r>
          </a:p>
          <a:p>
            <a:r>
              <a:rPr lang="ru-RU" b="1" dirty="0" smtClean="0"/>
              <a:t>3. Презентация и обсуждение результатов (15 минут)</a:t>
            </a:r>
          </a:p>
          <a:p>
            <a:r>
              <a:rPr lang="ru-RU" dirty="0" smtClean="0"/>
              <a:t>Представители от каждой группы представляют свой анализ. Класс обсуждает версии. Учитель дополняет информацию, раскрывая истинное значение символов из задания.</a:t>
            </a:r>
          </a:p>
          <a:p>
            <a:endParaRPr lang="ru-RU" b="1" dirty="0" smtClean="0"/>
          </a:p>
          <a:p>
            <a:r>
              <a:rPr lang="ru-RU" b="1" dirty="0" smtClean="0"/>
              <a:t>4. Творческий проект. Создание современного объекта (25 минут)</a:t>
            </a:r>
          </a:p>
          <a:p>
            <a:r>
              <a:rPr lang="ru-RU" b="1" dirty="0" smtClean="0"/>
              <a:t>Задание: «Традиция в современном дизайне»</a:t>
            </a:r>
            <a:endParaRPr lang="ru-RU" dirty="0" smtClean="0"/>
          </a:p>
          <a:p>
            <a:r>
              <a:rPr lang="ru-RU" dirty="0" smtClean="0"/>
              <a:t>Группам предлагается создать эскиз современного предмета (например, обложка для </a:t>
            </a:r>
            <a:r>
              <a:rPr lang="ru-RU" dirty="0" err="1" smtClean="0"/>
              <a:t>скетчбука</a:t>
            </a:r>
            <a:r>
              <a:rPr lang="ru-RU" dirty="0" smtClean="0"/>
              <a:t>, дизайн чехла для телефона, узор для футболки или кружки), используя элементы изученных народных орнаментов.</a:t>
            </a:r>
          </a:p>
          <a:p>
            <a:r>
              <a:rPr lang="ru-RU" b="1" dirty="0" smtClean="0"/>
              <a:t>Условия:</a:t>
            </a:r>
            <a:endParaRPr lang="ru-RU" dirty="0" smtClean="0"/>
          </a:p>
          <a:p>
            <a:r>
              <a:rPr lang="ru-RU" dirty="0" smtClean="0"/>
              <a:t>Необходимо использовать 2-3 традиционных символа.</a:t>
            </a:r>
          </a:p>
          <a:p>
            <a:r>
              <a:rPr lang="ru-RU" dirty="0" smtClean="0"/>
              <a:t>Объяснить выбор символов и их значение в контексте нового дизайна.</a:t>
            </a:r>
          </a:p>
          <a:p>
            <a:r>
              <a:rPr lang="ru-RU" dirty="0" smtClean="0"/>
              <a:t>Группы выполняют эскизы на листах А3.</a:t>
            </a:r>
          </a:p>
          <a:p>
            <a:r>
              <a:rPr lang="ru-RU" b="1" dirty="0" smtClean="0"/>
              <a:t>5. Рефлексия и подведение итогов (5 минут)</a:t>
            </a:r>
          </a:p>
          <a:p>
            <a:r>
              <a:rPr lang="ru-RU" dirty="0" smtClean="0"/>
              <a:t>Выставка работ. Краткое обсуждение:</a:t>
            </a:r>
          </a:p>
          <a:p>
            <a:r>
              <a:rPr lang="ru-RU" dirty="0" smtClean="0"/>
              <a:t>Изменилось ли ваше отношение к народному орнаменту?</a:t>
            </a:r>
          </a:p>
          <a:p>
            <a:r>
              <a:rPr lang="ru-RU" dirty="0" smtClean="0"/>
              <a:t>Почему важно сохранять эти знания сегодня?</a:t>
            </a:r>
          </a:p>
          <a:p>
            <a:r>
              <a:rPr lang="ru-RU" b="1" dirty="0" smtClean="0"/>
              <a:t>Домашнее задание (на выбор):</a:t>
            </a:r>
            <a:endParaRPr lang="ru-RU" dirty="0" smtClean="0"/>
          </a:p>
          <a:p>
            <a:r>
              <a:rPr lang="ru-RU" dirty="0" smtClean="0"/>
              <a:t>Исследовать орнамент одного из народов Сибири (татарского, казахского или коренных малочисленных народов) и подготовить краткое сообщение о его символике.</a:t>
            </a:r>
          </a:p>
          <a:p>
            <a:r>
              <a:rPr lang="ru-RU" dirty="0" smtClean="0"/>
              <a:t>Найти в своем городе (или на старых семейных фотографиях) пример использования народного орнамента в быту и описать его.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93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начала отмечу, что орнамент – это не просто повторяющийся узор, а сложная система знаков, с помощью которой наши предки передавали знания, оберегали свой род и осмысляли устройство мира. </a:t>
            </a:r>
            <a:r>
              <a:rPr lang="ru-RU" dirty="0" smtClean="0"/>
              <a:t>Каждая точка, линия в орнаменте — это </a:t>
            </a:r>
            <a:r>
              <a:rPr lang="ru-RU" b="1" dirty="0" smtClean="0"/>
              <a:t>буква</a:t>
            </a:r>
            <a:r>
              <a:rPr lang="ru-RU" dirty="0" smtClean="0"/>
              <a:t>, каждый символ — </a:t>
            </a:r>
            <a:r>
              <a:rPr lang="ru-RU" b="1" dirty="0" smtClean="0"/>
              <a:t>слово</a:t>
            </a:r>
            <a:r>
              <a:rPr lang="ru-RU" dirty="0" smtClean="0"/>
              <a:t>, а весь орнамент вместе — это </a:t>
            </a:r>
            <a:r>
              <a:rPr lang="ru-RU" b="1" dirty="0" smtClean="0"/>
              <a:t>целое послание</a:t>
            </a:r>
            <a:r>
              <a:rPr lang="ru-RU" dirty="0" smtClean="0"/>
              <a:t> из прошлого, которое мы сегодня научимся читать.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привыкли видеть орнаменты на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одежде</a:t>
            </a:r>
            <a:r>
              <a:rPr lang="ru-RU" sz="1200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головных уборах,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посуде,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полотенцах и скатертях, деревянной утвари, сундуках, оконных ставнях, наличниках…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в архитектуре. Орнамент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прошёл путь от простых геометрических знаков Древнего мира до роскошных растительных узоров Ренессанса и Барокко, а затем — до изысканных линий Модерна и строгой геометрии Ар-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деко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XX веке к традиционным мотивам добавились этнические и психоделические узоры, а сегодня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художественная культура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смешивает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стили с помощью цифровой печати.</a:t>
            </a:r>
            <a:endParaRPr lang="ru-RU" dirty="0" smtClean="0">
              <a:effectLst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первый взгляд, это просто декор.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что, если это не просто украшение, а зашифрованное </a:t>
            </a:r>
            <a:r>
              <a:rPr lang="ru-RU" sz="1200" b="1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послание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0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Давайте </a:t>
            </a:r>
            <a:r>
              <a:rPr lang="ru-RU" dirty="0" smtClean="0"/>
              <a:t>подумаем/Ответьте на вопрос:</a:t>
            </a:r>
            <a:endParaRPr lang="ru-RU" sz="1200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«Зачем наши предки украшали одежду, посуду и дома орнаментами – т.е. сложными узорами из повторяющихся или чередующихся элементов </a:t>
            </a:r>
            <a:r>
              <a:rPr lang="ru-RU" dirty="0" smtClean="0"/>
              <a:t>(например, круги, ромбы, волны)?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ли это просто для красоты?»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ПАУЗА. Поставьте видео на паузу и обсудите этот вопрос. до </a:t>
            </a:r>
            <a:r>
              <a:rPr lang="ru-RU" b="1" dirty="0" smtClean="0"/>
              <a:t>3-5 мин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так вы обсудили вопрос, послушайте</a:t>
            </a:r>
            <a:r>
              <a:rPr lang="ru-RU" baseline="0" dirty="0" smtClean="0"/>
              <a:t> мой комментарий…………..</a:t>
            </a:r>
            <a:endParaRPr lang="ru-RU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Правильный </a:t>
            </a:r>
            <a:r>
              <a:rPr lang="ru-RU" b="1" dirty="0" smtClean="0"/>
              <a:t>ответ:</a:t>
            </a:r>
            <a:r>
              <a:rPr lang="ru-RU" dirty="0" smtClean="0"/>
              <a:t> </a:t>
            </a:r>
            <a:r>
              <a:rPr lang="ru-RU" dirty="0" smtClean="0"/>
              <a:t>Конечно </a:t>
            </a:r>
            <a:r>
              <a:rPr lang="ru-RU" dirty="0" smtClean="0"/>
              <a:t>это </a:t>
            </a:r>
            <a:r>
              <a:rPr lang="ru-RU" dirty="0" smtClean="0"/>
              <a:t>было не только </a:t>
            </a:r>
            <a:r>
              <a:rPr lang="ru-RU" dirty="0" smtClean="0"/>
              <a:t>для красоты. </a:t>
            </a:r>
          </a:p>
          <a:p>
            <a:pPr algn="just"/>
            <a:r>
              <a:rPr lang="ru-RU" dirty="0" smtClean="0"/>
              <a:t>Узоры в орнаменте выполняли роль </a:t>
            </a:r>
            <a:r>
              <a:rPr lang="ru-RU" b="1" dirty="0" smtClean="0"/>
              <a:t>оберегов</a:t>
            </a:r>
            <a:r>
              <a:rPr lang="ru-RU" dirty="0" smtClean="0"/>
              <a:t>. Каждый элемент (ромб, круг, волна) был символом, который должен был защищать человека от злых сил, приносить удачу, здоровье и благополучие. Одежда, особенно у ворота, манжет и подола, «защищала» самые уязвимые места.</a:t>
            </a:r>
          </a:p>
          <a:p>
            <a:pPr algn="just"/>
            <a:r>
              <a:rPr lang="ru-RU" dirty="0" smtClean="0"/>
              <a:t>Орнамент служил своего рода </a:t>
            </a:r>
            <a:r>
              <a:rPr lang="ru-RU" b="1" dirty="0" smtClean="0"/>
              <a:t>«паспортом»</a:t>
            </a:r>
            <a:r>
              <a:rPr lang="ru-RU" dirty="0" smtClean="0"/>
              <a:t>. По узорам на одежде можно было определить, откуда человек родом, его семейное положение (например, замужем ли девушка) и социальный статус. Это был невербальный способ передачи информации о себе.</a:t>
            </a:r>
          </a:p>
          <a:p>
            <a:pPr algn="just"/>
            <a:r>
              <a:rPr lang="ru-RU" dirty="0" smtClean="0"/>
              <a:t>Орнамент был способом упорядочить мир и </a:t>
            </a:r>
            <a:r>
              <a:rPr lang="ru-RU" b="1" dirty="0" smtClean="0"/>
              <a:t>воплотить мифологическое сознание</a:t>
            </a:r>
            <a:r>
              <a:rPr lang="ru-RU" dirty="0" smtClean="0"/>
              <a:t>. Человек используя символы солнца, земли и воды в орнаменте, не просто украшал вещь, а создавал модель мироздания, переносил свой взгляд на устройство Вселенной на ткань.</a:t>
            </a:r>
          </a:p>
          <a:p>
            <a:pPr algn="just"/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Но, кроме того, орнамент выполнял чисто утилитарную, практическую функцию. Красота шла рука об руку с пользой. Орнамент </a:t>
            </a:r>
            <a:r>
              <a:rPr lang="ru-RU" b="1" dirty="0" smtClean="0"/>
              <a:t>защищал конструкции от разрушения, корректировал визуальные пропорции зданий, служил системой навигации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5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1" dirty="0" smtClean="0"/>
              <a:t>СЛАЙД 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sz="1200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думаете, какую информацию наши предки могли «зашифровывать» в узорах на одежде, посуде или стенах дома?</a:t>
            </a:r>
            <a:endParaRPr lang="ru-RU" strike="noStrike" dirty="0" smtClean="0">
              <a:effectLst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ПАУЗА. Поставьте видео на паузу и обсудите этот вопрос. до 3-5 мин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так вы обсудили вопрос, послушайте</a:t>
            </a:r>
            <a:r>
              <a:rPr lang="ru-RU" baseline="0" dirty="0" smtClean="0"/>
              <a:t> мой комментарий…………..</a:t>
            </a:r>
            <a:endParaRPr lang="ru-RU" dirty="0" smtClean="0"/>
          </a:p>
          <a:p>
            <a:endParaRPr lang="ru-RU" dirty="0" smtClean="0"/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орнамент — это сам узор, то символика — это то,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этот узор означает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Например, в народной культуре:</a:t>
            </a:r>
            <a:endParaRPr lang="ru-RU" dirty="0" smtClean="0">
              <a:effectLst/>
            </a:endParaRPr>
          </a:p>
          <a:p>
            <a:pPr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Солярные знаки (солнце):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Круги, розетки, ромбы, кресты. Символизировали жизнь, свет, плодородие, защиту от тьмы.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Волнистые линии, ромбы с точками внутри (засеянное поле) символизировали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землю и воду.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Мировое Древо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выступало 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имволом связи миров (небесного, земного и подземного), рода.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Берегиня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символизировала образ женской богини или матери-земли, оберегающей от зла.</a:t>
            </a:r>
            <a:endParaRPr lang="ru-RU" dirty="0" smtClean="0">
              <a:effectLst/>
            </a:endParaRP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Конь и Птица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имволизировали солнце, посланников богов, проводников душ.</a:t>
            </a:r>
            <a:endParaRPr lang="ru-RU" dirty="0" smtClean="0">
              <a:effectLst/>
            </a:endParaRPr>
          </a:p>
          <a:p>
            <a:pPr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эти символы объясняют, почему наши предки выбирали именно эти элементы для своих узоров.</a:t>
            </a:r>
            <a:endParaRPr lang="ru-RU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Орнамент — это зашифрованная история культуры – это культурный код!.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67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algn="just"/>
            <a:r>
              <a:rPr lang="ru-RU" dirty="0" smtClean="0"/>
              <a:t>Азбука русского орнамента (древнеславянских символов)</a:t>
            </a:r>
          </a:p>
          <a:p>
            <a:pPr marL="228600" indent="-228600" algn="just">
              <a:buAutoNum type="arabicPeriod"/>
            </a:pPr>
            <a:r>
              <a:rPr lang="ru-RU" dirty="0" smtClean="0"/>
              <a:t>Зигзаг Мары - Символ жизни, воды и моря. Знак символизирует саму </a:t>
            </a:r>
            <a:r>
              <a:rPr lang="ru-RU" dirty="0" err="1" smtClean="0"/>
              <a:t>Мару</a:t>
            </a:r>
            <a:r>
              <a:rPr lang="ru-RU" dirty="0" smtClean="0"/>
              <a:t>, которую иногда называют чёрной змеей.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2. Огненный крест - Так же символ грома, счастья. Крест привлекает счастье, энергию, огонь, гром, ветер, солнце. Сильный и популярный символ во всем мире. Используют, когда надо идти бороться за что-то.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3. Знак </a:t>
            </a:r>
            <a:r>
              <a:rPr lang="ru-RU" dirty="0" err="1" smtClean="0"/>
              <a:t>Мартыня</a:t>
            </a:r>
            <a:r>
              <a:rPr lang="ru-RU" dirty="0" smtClean="0"/>
              <a:t> - Знак осеннего урожая и плодородия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4. Крест Мары - Так же крест крестов — символ огня и его границы. Это символ счастья и любви. Защищает от злых духов.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5. Знак Солнца -  Символ вечного движения, силы жизни. Охраняет род, несет благословение Бога.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6. Метелочка счастья. Иголочка.  Символ всемирного дерева. Обозначает божественную Лайму. Выметает прочь плохую информацию, так же совершенное «дурным глазом». Иголочка — так же символ всемирного дерева. Это не символ, а орнамент, в основе которого символ Мары.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en-US" dirty="0" smtClean="0"/>
              <a:t>https://www.livemaster.ru/topic/2063589-blog-slavyanskie-simvoly-uzory-i-ih-znachenie?&amp;inside=0&amp;wf=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28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анализа: </a:t>
            </a:r>
            <a:r>
              <a:rPr lang="ru-RU" dirty="0" smtClean="0"/>
              <a:t>Перед вами один из самых распространённых символов в орнаменте русской вышивки— ромб с крючками. Как вы думаете, какую информацию он нёс?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ПАУЗА. Поставьте видео на паузу и обсудите этот вопрос. до 3-5 мин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так вы обсудили вопрос, послушайте</a:t>
            </a:r>
            <a:r>
              <a:rPr lang="ru-RU" baseline="0" dirty="0" smtClean="0"/>
              <a:t> мой комментарий…………..</a:t>
            </a: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trike="noStrike" dirty="0" smtClean="0"/>
              <a:t>МОЙ</a:t>
            </a:r>
            <a:r>
              <a:rPr lang="ru-RU" b="1" strike="noStrike" baseline="0" dirty="0" smtClean="0"/>
              <a:t> КОММЕНТАРИЙ: </a:t>
            </a:r>
            <a:r>
              <a:rPr lang="ru-RU" strike="noStrike" dirty="0" smtClean="0"/>
              <a:t>Перед вами — </a:t>
            </a:r>
            <a:r>
              <a:rPr lang="ru-RU" b="1" strike="noStrike" dirty="0" smtClean="0"/>
              <a:t>первый в истории человечества пиксель</a:t>
            </a:r>
            <a:r>
              <a:rPr lang="ru-RU" strike="noStrike" dirty="0" smtClean="0"/>
              <a:t>, и он означал «жизнь». Для наших предков этот ромб с крючками был не просто геометрией, а самым понятным интерфейсом: «нажми сюда — получишь урожай». </a:t>
            </a:r>
            <a:r>
              <a:rPr lang="ru-RU" dirty="0" smtClean="0"/>
              <a:t>Это </a:t>
            </a:r>
            <a:r>
              <a:rPr lang="ru-RU" dirty="0" smtClean="0"/>
              <a:t>был главный символ плодородия, где сам ромб — это вспаханное поле, а крючки — символическое изображение ростков, готовых пробиться из земли. Это был их способ «запрограммировать» будущее на изобилие.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76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Практическая работа в группах. Аналитический этап (20 минут)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 делится на группы по 3-4 человека. Каждая группа получает карточку с изображением фрагмента народного орнамента (например, вышивка на полотенце, резной наличник, элемент татарского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калфака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для групп: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Внимательно рассмотрите изображение.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Попробуйте «расшифровать» узор. Какие элементы вы видите? (Круги, квадраты, волны, цветы, животные).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Предположите, что мог означать этот узор для человека, который его создал? (Оберег от злых сил? Пожелание богатства? Благословение на брак?).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Запишите свои гипотезы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рабочем листе.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dirty="0" smtClean="0"/>
          </a:p>
          <a:p>
            <a:pPr rtl="0" eaLnBrk="1" fontAlgn="auto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ПАУЗА. Поставьте видео на паузу и обсудите этот вопрос. до 10 мин</a:t>
            </a:r>
            <a:endParaRPr lang="ru-RU" dirty="0" smtClean="0">
              <a:effectLst/>
            </a:endParaRPr>
          </a:p>
          <a:p>
            <a:pPr rtl="0" eaLnBrk="1" fontAlgn="auto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 вы обсудили вопрос, послушайте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мой комментарий…………..</a:t>
            </a:r>
            <a:endParaRPr lang="ru-RU" dirty="0" smtClean="0">
              <a:effectLst/>
            </a:endParaRPr>
          </a:p>
          <a:p>
            <a:pPr algn="just" rtl="0" eaLnBrk="1" latinLnBrk="0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7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СЛАЙД .</a:t>
            </a:r>
          </a:p>
          <a:p>
            <a:pPr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Презентация и обсуждение результатов (15 минут)</a:t>
            </a:r>
            <a:endParaRPr lang="ru-RU" dirty="0" smtClean="0">
              <a:effectLst/>
            </a:endParaRPr>
          </a:p>
          <a:p>
            <a:pPr algn="just" rtl="0" eaLnBrk="1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Представители от каждой группы представляют свой анализ (например, вышивка на полотенце, резной наличник, элемент татарского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калфака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Класс обсуждает версии. 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 rtl="0" eaLnBrk="1" latinLnBrk="0" hangingPunct="1"/>
            <a:endParaRPr lang="ru-RU" dirty="0" smtClean="0"/>
          </a:p>
          <a:p>
            <a:pPr algn="just" rtl="0" eaLnBrk="1" latinLnBrk="0" hangingPunct="1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МОЙ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КОММЕНТАРИЙ: </a:t>
            </a:r>
            <a:endParaRPr lang="ru-RU" dirty="0" smtClean="0"/>
          </a:p>
          <a:p>
            <a:pPr algn="just" rtl="0" eaLnBrk="1" latinLnBrk="0" hangingPunct="1"/>
            <a:r>
              <a:rPr lang="ru-RU" b="1" dirty="0" smtClean="0"/>
              <a:t>ГРУППА 1: РАСШИФРОВЫВАЛА ВЫШИВКУ НА ПОЛОТЕНЦЕ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вышивке изображён традиционный славянский геометрический орнамент, состоящий из повторяющихся элементов, таких как квадраты, ромбы, зигзагообразные линии и переплетающиеся узоры</a:t>
            </a:r>
            <a:r>
              <a:rPr lang="ru-RU" baseline="0" dirty="0" smtClean="0"/>
              <a:t> </a:t>
            </a:r>
            <a:r>
              <a:rPr lang="ru-RU" dirty="0" smtClean="0"/>
              <a:t>в красно-белых цветах. </a:t>
            </a:r>
            <a:r>
              <a:rPr lang="ru-RU" strike="sngStrike" dirty="0" smtClean="0"/>
              <a:t>Повторяющийся элемент в орнаменте называется раппортом.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Красный цвет символизирует энергию, силу и защиту, </a:t>
            </a:r>
            <a:r>
              <a:rPr lang="ru-RU" strike="sngStrike" dirty="0" smtClean="0"/>
              <a:t>огонь и</a:t>
            </a:r>
            <a:r>
              <a:rPr lang="ru-RU" strike="sngStrike" baseline="0" dirty="0" smtClean="0"/>
              <a:t> процветание; </a:t>
            </a:r>
            <a:r>
              <a:rPr lang="ru-RU" dirty="0" smtClean="0"/>
              <a:t>белый — чистоту, свет </a:t>
            </a:r>
            <a:r>
              <a:rPr lang="ru-RU" strike="sngStrike" dirty="0" smtClean="0"/>
              <a:t>и женское начало</a:t>
            </a:r>
            <a:r>
              <a:rPr lang="ru-RU" dirty="0" smtClean="0"/>
              <a:t>. </a:t>
            </a:r>
            <a:r>
              <a:rPr lang="ru-RU" strike="sngStrike" dirty="0" smtClean="0"/>
              <a:t>Элементы узора (ромбы, квадраты, зигзаги) обозначают землю, плодородие, воду и движение. </a:t>
            </a:r>
            <a:r>
              <a:rPr lang="ru-RU" dirty="0" smtClean="0"/>
              <a:t>Ромбы/Квадраты: Часто ассоциируются с землей, плодородием и благополучием. Ромбовидные узоры могли символизировать засеянное поле или образ матери-земли. Линии и зигзаги: Могут изображать воду, движение или защиту.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Весь орнамент является оберегом, призванным защищать хозяина, привлекать благополучие и сохранять связь с природой и предками.</a:t>
            </a:r>
          </a:p>
          <a:p>
            <a:r>
              <a:rPr lang="ru-RU" dirty="0" smtClean="0"/>
              <a:t>ИЛИ</a:t>
            </a:r>
          </a:p>
          <a:p>
            <a:r>
              <a:rPr lang="ru-RU" dirty="0" smtClean="0"/>
              <a:t>Всё вместе это </a:t>
            </a:r>
            <a:r>
              <a:rPr lang="ru-RU" b="1" dirty="0" smtClean="0"/>
              <a:t>пожелание благополучия, защиты и процветания</a:t>
            </a:r>
            <a:r>
              <a:rPr lang="ru-RU" dirty="0" smtClean="0"/>
              <a:t> семье.</a:t>
            </a:r>
          </a:p>
          <a:p>
            <a:pPr algn="just" rtl="0" eaLnBrk="1" latinLnBrk="0" hangingPunct="1"/>
            <a:endParaRPr lang="ru-RU" dirty="0" smtClean="0"/>
          </a:p>
          <a:p>
            <a:pPr algn="just" rtl="0" eaLnBrk="1" latinLnBrk="0" hangingPunct="1"/>
            <a:r>
              <a:rPr lang="ru-RU" dirty="0" smtClean="0"/>
              <a:t/>
            </a:r>
            <a:br>
              <a:rPr lang="ru-RU" dirty="0" smtClean="0"/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041F-E7F1-432F-914B-231F59BF5E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03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345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4913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2407920" y="1737360"/>
            <a:ext cx="9784080" cy="384048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Омская область  : Бесплатная карта, бесплатная карта, свободная карта, Бесплатная базовая карта&#10; : контур"/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rgbClr val="0678A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14" y="243000"/>
            <a:ext cx="4529647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361631" y="2305050"/>
            <a:ext cx="2247904" cy="224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1416319" y="2359738"/>
            <a:ext cx="2138528" cy="2138526"/>
          </a:xfrm>
          <a:prstGeom prst="ellipse">
            <a:avLst/>
          </a:prstGeom>
          <a:solidFill>
            <a:srgbClr val="067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11" y="2394232"/>
            <a:ext cx="2069543" cy="2069541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5162514" y="1664971"/>
            <a:ext cx="1430655" cy="74677"/>
          </a:xfrm>
          <a:prstGeom prst="rect">
            <a:avLst/>
          </a:prstGeom>
          <a:solidFill>
            <a:srgbClr val="A7D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6591262" y="1664971"/>
            <a:ext cx="1430655" cy="74677"/>
          </a:xfrm>
          <a:prstGeom prst="rect">
            <a:avLst/>
          </a:prstGeom>
          <a:solidFill>
            <a:srgbClr val="1F8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8021917" y="1664971"/>
            <a:ext cx="1430655" cy="74677"/>
          </a:xfrm>
          <a:prstGeom prst="rect">
            <a:avLst/>
          </a:prstGeom>
          <a:solidFill>
            <a:srgbClr val="03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800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 НИ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41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0" y="2"/>
            <a:ext cx="4068000" cy="74677"/>
          </a:xfrm>
          <a:prstGeom prst="rect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8163420" y="2"/>
            <a:ext cx="4032000" cy="74677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4070280" y="2"/>
            <a:ext cx="4104000" cy="74677"/>
          </a:xfrm>
          <a:prstGeom prst="rect">
            <a:avLst/>
          </a:pr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154931" y="1986096"/>
            <a:ext cx="1430655" cy="74677"/>
          </a:xfrm>
          <a:prstGeom prst="rect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2060772"/>
            <a:ext cx="12192000" cy="3171628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6583681" y="1986096"/>
            <a:ext cx="1430655" cy="74677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8014334" y="1986096"/>
            <a:ext cx="1430655" cy="74677"/>
          </a:xfrm>
          <a:prstGeom prst="rect">
            <a:avLst/>
          </a:pr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 userDrawn="1"/>
        </p:nvSpPr>
        <p:spPr>
          <a:xfrm>
            <a:off x="949818" y="1970290"/>
            <a:ext cx="3382671" cy="3382670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/>
          <p:cNvSpPr>
            <a:spLocks noChangeAspect="1"/>
          </p:cNvSpPr>
          <p:nvPr userDrawn="1"/>
        </p:nvSpPr>
        <p:spPr>
          <a:xfrm>
            <a:off x="879052" y="1893670"/>
            <a:ext cx="3510000" cy="3509754"/>
          </a:xfrm>
          <a:prstGeom prst="arc">
            <a:avLst>
              <a:gd name="adj1" fmla="val 25894"/>
              <a:gd name="adj2" fmla="val 16168431"/>
            </a:avLst>
          </a:prstGeom>
          <a:ln w="127000">
            <a:solidFill>
              <a:srgbClr val="007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>
            <a:spLocks noChangeAspect="1"/>
          </p:cNvSpPr>
          <p:nvPr userDrawn="1"/>
        </p:nvSpPr>
        <p:spPr>
          <a:xfrm>
            <a:off x="1094074" y="2112060"/>
            <a:ext cx="2966101" cy="3059380"/>
          </a:xfrm>
          <a:prstGeom prst="arc">
            <a:avLst>
              <a:gd name="adj1" fmla="val 7399288"/>
              <a:gd name="adj2" fmla="val 16284786"/>
            </a:avLst>
          </a:prstGeom>
          <a:ln w="304800">
            <a:solidFill>
              <a:srgbClr val="15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 userDrawn="1"/>
        </p:nvSpPr>
        <p:spPr>
          <a:xfrm>
            <a:off x="1325663" y="2346136"/>
            <a:ext cx="2630979" cy="2630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1424239" y="2477895"/>
            <a:ext cx="2368076" cy="2368076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1537411" y="2591067"/>
            <a:ext cx="2141732" cy="2141732"/>
          </a:xfrm>
          <a:prstGeom prst="ellipse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 userDrawn="1"/>
        </p:nvSpPr>
        <p:spPr>
          <a:xfrm>
            <a:off x="1538824" y="3675933"/>
            <a:ext cx="2138909" cy="1056866"/>
          </a:xfrm>
          <a:custGeom>
            <a:avLst/>
            <a:gdLst>
              <a:gd name="connsiteX0" fmla="*/ 0 w 2138909"/>
              <a:gd name="connsiteY0" fmla="*/ 0 h 1056866"/>
              <a:gd name="connsiteX1" fmla="*/ 2138909 w 2138909"/>
              <a:gd name="connsiteY1" fmla="*/ 0 h 1056866"/>
              <a:gd name="connsiteX2" fmla="*/ 2118564 w 2138909"/>
              <a:gd name="connsiteY2" fmla="*/ 201817 h 1056866"/>
              <a:gd name="connsiteX3" fmla="*/ 1069454 w 2138909"/>
              <a:gd name="connsiteY3" fmla="*/ 1056866 h 1056866"/>
              <a:gd name="connsiteX4" fmla="*/ 20345 w 2138909"/>
              <a:gd name="connsiteY4" fmla="*/ 201817 h 105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909" h="1056866">
                <a:moveTo>
                  <a:pt x="0" y="0"/>
                </a:moveTo>
                <a:lnTo>
                  <a:pt x="2138909" y="0"/>
                </a:lnTo>
                <a:lnTo>
                  <a:pt x="2118564" y="201817"/>
                </a:lnTo>
                <a:cubicBezTo>
                  <a:pt x="2018710" y="689793"/>
                  <a:pt x="1586949" y="1056866"/>
                  <a:pt x="1069454" y="1056866"/>
                </a:cubicBezTo>
                <a:cubicBezTo>
                  <a:pt x="551959" y="1056866"/>
                  <a:pt x="120199" y="689793"/>
                  <a:pt x="20345" y="201817"/>
                </a:cubicBezTo>
                <a:close/>
              </a:path>
            </a:pathLst>
          </a:cu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Омская область  : Бесплатная карта, бесплатная карта, свободная карта, Бесплатная базовая карта&#10; : контур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353" y="2709580"/>
            <a:ext cx="1378483" cy="193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301" y="3344865"/>
            <a:ext cx="668587" cy="6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926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3">
    <p:bg>
      <p:bgPr>
        <a:gradFill flip="none" rotWithShape="1">
          <a:gsLst>
            <a:gs pos="0">
              <a:srgbClr val="004575"/>
            </a:gs>
            <a:gs pos="100000">
              <a:srgbClr val="00569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/>
          </p:cNvSpPr>
          <p:nvPr userDrawn="1">
            <p:ph type="sldNum" sz="quarter" idx="21"/>
          </p:nvPr>
        </p:nvSpPr>
        <p:spPr>
          <a:xfrm>
            <a:off x="11272839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58CD580B-ED4F-1148-B48B-24C3761D60A0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4165102" y="1664971"/>
            <a:ext cx="1430655" cy="74677"/>
          </a:xfrm>
          <a:prstGeom prst="rect">
            <a:avLst/>
          </a:prstGeom>
          <a:solidFill>
            <a:srgbClr val="BC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2301240" y="1737360"/>
            <a:ext cx="9890760" cy="384048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5593851" y="1664971"/>
            <a:ext cx="1430655" cy="74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7024506" y="1664971"/>
            <a:ext cx="1430655" cy="74677"/>
          </a:xfrm>
          <a:prstGeom prst="rect">
            <a:avLst/>
          </a:prstGeom>
          <a:solidFill>
            <a:srgbClr val="00B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Омская область  : Бесплатная карта, бесплатная карта, свободная карта, Бесплатная базовая карта&#10; : контур">
            <a:extLst>
              <a:ext uri="{FF2B5EF4-FFF2-40B4-BE49-F238E27FC236}">
                <a16:creationId xmlns:a16="http://schemas.microsoft.com/office/drawing/2014/main" xmlns="" id="{F1AFF914-5E62-42A9-83DE-173452C67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14" y="243000"/>
            <a:ext cx="4529647" cy="6372000"/>
          </a:xfrm>
          <a:prstGeom prst="rect">
            <a:avLst/>
          </a:prstGeom>
          <a:noFill/>
          <a:effectLst>
            <a:outerShdw blurRad="254000" dist="63500" sx="105000" sy="105000" algn="l" rotWithShape="0">
              <a:prstClr val="black">
                <a:alpha val="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724DF718-8295-4C00-83EE-02C7D1BF0304}"/>
              </a:ext>
            </a:extLst>
          </p:cNvPr>
          <p:cNvGrpSpPr/>
          <p:nvPr userDrawn="1"/>
        </p:nvGrpSpPr>
        <p:grpSpPr>
          <a:xfrm>
            <a:off x="1416319" y="2359737"/>
            <a:ext cx="2138528" cy="2138526"/>
            <a:chOff x="1659141" y="2148818"/>
            <a:chExt cx="2232001" cy="2232001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4CABAEAA-EEE4-41AD-9EAC-D2E7E3BF56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9141" y="2148818"/>
              <a:ext cx="2232001" cy="2232001"/>
            </a:xfrm>
            <a:prstGeom prst="ellipse">
              <a:avLst/>
            </a:prstGeom>
            <a:solidFill>
              <a:srgbClr val="067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2FC9082D-9DAB-4C56-A18A-1325C95CF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141" y="2166818"/>
              <a:ext cx="2196001" cy="2196001"/>
            </a:xfrm>
            <a:prstGeom prst="ellipse">
              <a:avLst/>
            </a:prstGeom>
            <a:solidFill>
              <a:srgbClr val="005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D5DF689A-9343-4F46-B87F-72CF165F6D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5141" y="2184818"/>
              <a:ext cx="2160000" cy="2160000"/>
            </a:xfrm>
            <a:prstGeom prst="rect">
              <a:avLst/>
            </a:prstGeom>
          </p:spPr>
        </p:pic>
      </p:grp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803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179571" y="1664971"/>
            <a:ext cx="1430655" cy="74677"/>
          </a:xfrm>
          <a:prstGeom prst="rect">
            <a:avLst/>
          </a:prstGeom>
          <a:solidFill>
            <a:srgbClr val="BC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687445" y="1737360"/>
            <a:ext cx="9504556" cy="3840480"/>
          </a:xfrm>
          <a:prstGeom prst="rect">
            <a:avLst/>
          </a:prstGeom>
          <a:solidFill>
            <a:schemeClr val="bg2">
              <a:lumMod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608321" y="1664971"/>
            <a:ext cx="1430655" cy="74677"/>
          </a:xfrm>
          <a:prstGeom prst="rect">
            <a:avLst/>
          </a:prstGeom>
          <a:solidFill>
            <a:srgbClr val="305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038974" y="1664971"/>
            <a:ext cx="1430655" cy="74677"/>
          </a:xfrm>
          <a:prstGeom prst="rect">
            <a:avLst/>
          </a:prstGeom>
          <a:solidFill>
            <a:srgbClr val="00B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Омская область  : Бесплатная карта, бесплатная карта, свободная карта, Бесплатная базовая карта&#10; : контур">
            <a:extLst>
              <a:ext uri="{FF2B5EF4-FFF2-40B4-BE49-F238E27FC236}">
                <a16:creationId xmlns:a16="http://schemas.microsoft.com/office/drawing/2014/main" xmlns="" id="{62D9F92A-8B79-48AF-8FA0-AE72E6FBD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14" y="243000"/>
            <a:ext cx="4529647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BB84806-AAD9-473F-AD83-2D3DC1B41AAB}"/>
              </a:ext>
            </a:extLst>
          </p:cNvPr>
          <p:cNvGrpSpPr/>
          <p:nvPr userDrawn="1"/>
        </p:nvGrpSpPr>
        <p:grpSpPr>
          <a:xfrm>
            <a:off x="1416319" y="2359737"/>
            <a:ext cx="2138528" cy="2138526"/>
            <a:chOff x="1659141" y="2148818"/>
            <a:chExt cx="2232001" cy="223200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30435FAC-1B64-4D91-A167-65291DF86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9141" y="2148818"/>
              <a:ext cx="2232001" cy="2232001"/>
            </a:xfrm>
            <a:prstGeom prst="ellipse">
              <a:avLst/>
            </a:prstGeom>
            <a:solidFill>
              <a:srgbClr val="067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D6A25C05-E78E-4872-88BF-93972AF211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141" y="2166818"/>
              <a:ext cx="2196001" cy="2196001"/>
            </a:xfrm>
            <a:prstGeom prst="ellipse">
              <a:avLst/>
            </a:prstGeom>
            <a:solidFill>
              <a:srgbClr val="005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C0296B91-DBF4-49AB-A7A0-8E980120CE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5141" y="2184818"/>
              <a:ext cx="2160000" cy="2160000"/>
            </a:xfrm>
            <a:prstGeom prst="rect">
              <a:avLst/>
            </a:prstGeom>
          </p:spPr>
        </p:pic>
      </p:grp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314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7731D644-B8BD-4548-808D-C41122385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5101" y="540217"/>
            <a:ext cx="11076899" cy="5854692"/>
          </a:xfrm>
          <a:custGeom>
            <a:avLst/>
            <a:gdLst>
              <a:gd name="connsiteX0" fmla="*/ 5524302 w 21602599"/>
              <a:gd name="connsiteY0" fmla="*/ 0 h 11048604"/>
              <a:gd name="connsiteX1" fmla="*/ 21602599 w 21602599"/>
              <a:gd name="connsiteY1" fmla="*/ 0 h 11048604"/>
              <a:gd name="connsiteX2" fmla="*/ 21602599 w 21602599"/>
              <a:gd name="connsiteY2" fmla="*/ 11048604 h 11048604"/>
              <a:gd name="connsiteX3" fmla="*/ 5524302 w 21602599"/>
              <a:gd name="connsiteY3" fmla="*/ 11048604 h 11048604"/>
              <a:gd name="connsiteX4" fmla="*/ 0 w 21602599"/>
              <a:gd name="connsiteY4" fmla="*/ 5524302 h 11048604"/>
              <a:gd name="connsiteX5" fmla="*/ 5524302 w 21602599"/>
              <a:gd name="connsiteY5" fmla="*/ 0 h 110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2599" h="11048604">
                <a:moveTo>
                  <a:pt x="5524302" y="0"/>
                </a:moveTo>
                <a:lnTo>
                  <a:pt x="21602599" y="0"/>
                </a:lnTo>
                <a:lnTo>
                  <a:pt x="21602599" y="11048604"/>
                </a:lnTo>
                <a:lnTo>
                  <a:pt x="5524302" y="11048604"/>
                </a:lnTo>
                <a:cubicBezTo>
                  <a:pt x="2473313" y="11048604"/>
                  <a:pt x="0" y="8575290"/>
                  <a:pt x="0" y="5524302"/>
                </a:cubicBezTo>
                <a:cubicBezTo>
                  <a:pt x="0" y="2473314"/>
                  <a:pt x="2473313" y="0"/>
                  <a:pt x="552430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35655110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1DAA063-5C80-4339-8909-445E0ECEC474}"/>
              </a:ext>
            </a:extLst>
          </p:cNvPr>
          <p:cNvSpPr/>
          <p:nvPr userDrawn="1"/>
        </p:nvSpPr>
        <p:spPr>
          <a:xfrm>
            <a:off x="0" y="0"/>
            <a:ext cx="8319032" cy="6858000"/>
          </a:xfrm>
          <a:prstGeom prst="rect">
            <a:avLst/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EE2D9EB2-D179-477C-92D5-7E30DE1CCE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8BDA21B-3FC5-4E3E-9D8E-C59F68D21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3F5BC6F9-98D6-4446-AD0C-9E8AB98B6E48}"/>
              </a:ext>
            </a:extLst>
          </p:cNvPr>
          <p:cNvSpPr/>
          <p:nvPr userDrawn="1"/>
        </p:nvSpPr>
        <p:spPr>
          <a:xfrm>
            <a:off x="5137333" y="306530"/>
            <a:ext cx="6244943" cy="6244940"/>
          </a:xfrm>
          <a:prstGeom prst="ellipse">
            <a:avLst/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9B8343B-C35D-4FDA-8720-8B14BA6766CF}"/>
              </a:ext>
            </a:extLst>
          </p:cNvPr>
          <p:cNvSpPr/>
          <p:nvPr userDrawn="1"/>
        </p:nvSpPr>
        <p:spPr>
          <a:xfrm>
            <a:off x="9233433" y="289736"/>
            <a:ext cx="1234440" cy="1234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6451F62D-6B8F-4B2B-9FC9-CC73C2BA3419}"/>
              </a:ext>
            </a:extLst>
          </p:cNvPr>
          <p:cNvSpPr/>
          <p:nvPr userDrawn="1"/>
        </p:nvSpPr>
        <p:spPr>
          <a:xfrm>
            <a:off x="9233433" y="5317030"/>
            <a:ext cx="1234440" cy="1234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45EE1167-94B6-4956-BFEA-BF8C95CF9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7873" y="1674720"/>
            <a:ext cx="1234800" cy="1234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xmlns="" id="{955ACA6A-884C-4C4A-9BFE-769D1F118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67873" y="3948857"/>
            <a:ext cx="1234800" cy="1234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FFC03F5A-3EF9-4150-8AC0-CFB7DA6FE48F}"/>
              </a:ext>
            </a:extLst>
          </p:cNvPr>
          <p:cNvSpPr/>
          <p:nvPr userDrawn="1"/>
        </p:nvSpPr>
        <p:spPr>
          <a:xfrm>
            <a:off x="6139715" y="1271763"/>
            <a:ext cx="4297680" cy="4297680"/>
          </a:xfrm>
          <a:prstGeom prst="ellipse">
            <a:avLst/>
          </a:prstGeom>
          <a:solidFill>
            <a:srgbClr val="25A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DE32825C-D3AF-4B34-9F4A-D807600750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3501" y="1425549"/>
            <a:ext cx="3990108" cy="399010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0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D725D08D-17B3-4894-AC7A-5EF41CF5B0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90000"/>
            <a:ext cx="4104000" cy="2484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xmlns="" id="{1982CA0B-6DCE-4516-A8B5-FA523E95DF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2080" y="1890000"/>
            <a:ext cx="4039920" cy="2484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xmlns="" id="{0297FEB8-2060-424F-9965-CF09291937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4000" y="4374000"/>
            <a:ext cx="4048080" cy="2484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C9985AF-33DA-47A8-8439-E590E0C69143}"/>
              </a:ext>
            </a:extLst>
          </p:cNvPr>
          <p:cNvSpPr/>
          <p:nvPr userDrawn="1"/>
        </p:nvSpPr>
        <p:spPr>
          <a:xfrm>
            <a:off x="0" y="4374000"/>
            <a:ext cx="4104000" cy="24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7ECC9A2-B0DD-4016-BD40-19E0FDF07E3D}"/>
              </a:ext>
            </a:extLst>
          </p:cNvPr>
          <p:cNvSpPr/>
          <p:nvPr userDrawn="1"/>
        </p:nvSpPr>
        <p:spPr>
          <a:xfrm>
            <a:off x="8152080" y="4374000"/>
            <a:ext cx="4039920" cy="24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A125B91-BE35-459E-98F9-E6183353ED25}"/>
              </a:ext>
            </a:extLst>
          </p:cNvPr>
          <p:cNvSpPr/>
          <p:nvPr userDrawn="1"/>
        </p:nvSpPr>
        <p:spPr>
          <a:xfrm>
            <a:off x="4104000" y="1890000"/>
            <a:ext cx="4048080" cy="24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C8A0C0C4-E198-4D3D-998A-360B63B0531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4AB8450-44AE-492A-B8C6-A8BDDF2A1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1909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272839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95604692-1682-411E-9349-D64F4F4F3F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ECE234-1618-47AC-9DC7-936B1382B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A02FD36A-78F9-4A2E-9C19-9E331123C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914401"/>
            <a:ext cx="4968876" cy="4982845"/>
          </a:xfrm>
          <a:custGeom>
            <a:avLst/>
            <a:gdLst>
              <a:gd name="connsiteX0" fmla="*/ 0 w 4968876"/>
              <a:gd name="connsiteY0" fmla="*/ 0 h 4982845"/>
              <a:gd name="connsiteX1" fmla="*/ 4680917 w 4968876"/>
              <a:gd name="connsiteY1" fmla="*/ 0 h 4982845"/>
              <a:gd name="connsiteX2" fmla="*/ 4968876 w 4968876"/>
              <a:gd name="connsiteY2" fmla="*/ 287959 h 4982845"/>
              <a:gd name="connsiteX3" fmla="*/ 4968876 w 4968876"/>
              <a:gd name="connsiteY3" fmla="*/ 4694886 h 4982845"/>
              <a:gd name="connsiteX4" fmla="*/ 4680917 w 4968876"/>
              <a:gd name="connsiteY4" fmla="*/ 4982845 h 4982845"/>
              <a:gd name="connsiteX5" fmla="*/ 0 w 4968876"/>
              <a:gd name="connsiteY5" fmla="*/ 4982845 h 498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876" h="4982845">
                <a:moveTo>
                  <a:pt x="0" y="0"/>
                </a:moveTo>
                <a:lnTo>
                  <a:pt x="4680917" y="0"/>
                </a:lnTo>
                <a:cubicBezTo>
                  <a:pt x="4839952" y="0"/>
                  <a:pt x="4968876" y="128924"/>
                  <a:pt x="4968876" y="287959"/>
                </a:cubicBezTo>
                <a:lnTo>
                  <a:pt x="4968876" y="4694886"/>
                </a:lnTo>
                <a:cubicBezTo>
                  <a:pt x="4968876" y="4853921"/>
                  <a:pt x="4839952" y="4982845"/>
                  <a:pt x="4680917" y="4982845"/>
                </a:cubicBezTo>
                <a:lnTo>
                  <a:pt x="0" y="4982845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02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272839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95604692-1682-411E-9349-D64F4F4F3F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ECE234-1618-47AC-9DC7-936B1382B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60275476-7F5C-4032-BC1D-224520EE22E6}"/>
              </a:ext>
            </a:extLst>
          </p:cNvPr>
          <p:cNvSpPr/>
          <p:nvPr userDrawn="1"/>
        </p:nvSpPr>
        <p:spPr>
          <a:xfrm rot="20063129">
            <a:off x="7734588" y="-776739"/>
            <a:ext cx="5332677" cy="6417007"/>
          </a:xfrm>
          <a:custGeom>
            <a:avLst/>
            <a:gdLst>
              <a:gd name="connsiteX0" fmla="*/ 1599019 w 5332677"/>
              <a:gd name="connsiteY0" fmla="*/ 0 h 6417007"/>
              <a:gd name="connsiteX1" fmla="*/ 5332677 w 5332677"/>
              <a:gd name="connsiteY1" fmla="*/ 1790034 h 6417007"/>
              <a:gd name="connsiteX2" fmla="*/ 3114361 w 5332677"/>
              <a:gd name="connsiteY2" fmla="*/ 6417007 h 6417007"/>
              <a:gd name="connsiteX3" fmla="*/ 2821878 w 5332677"/>
              <a:gd name="connsiteY3" fmla="*/ 6321807 h 6417007"/>
              <a:gd name="connsiteX4" fmla="*/ 0 w 5332677"/>
              <a:gd name="connsiteY4" fmla="*/ 2842032 h 6417007"/>
              <a:gd name="connsiteX5" fmla="*/ 1452267 w 5332677"/>
              <a:gd name="connsiteY5" fmla="*/ 107088 h 641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2677" h="6417007">
                <a:moveTo>
                  <a:pt x="1599019" y="0"/>
                </a:moveTo>
                <a:lnTo>
                  <a:pt x="5332677" y="1790034"/>
                </a:lnTo>
                <a:lnTo>
                  <a:pt x="3114361" y="6417007"/>
                </a:lnTo>
                <a:lnTo>
                  <a:pt x="2821878" y="6321807"/>
                </a:lnTo>
                <a:cubicBezTo>
                  <a:pt x="1157149" y="5719839"/>
                  <a:pt x="1" y="4388139"/>
                  <a:pt x="0" y="2842032"/>
                </a:cubicBezTo>
                <a:cubicBezTo>
                  <a:pt x="0" y="1770064"/>
                  <a:pt x="556255" y="801165"/>
                  <a:pt x="1452267" y="107088"/>
                </a:cubicBezTo>
                <a:close/>
              </a:path>
            </a:pathLst>
          </a:custGeom>
          <a:solidFill>
            <a:srgbClr val="57BB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97234078-62EA-4F01-89F7-DCEBD24C07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545" y="1455420"/>
            <a:ext cx="4320000" cy="43200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4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272839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95604692-1682-411E-9349-D64F4F4F3F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ECE234-1618-47AC-9DC7-936B1382B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97234078-62EA-4F01-89F7-DCEBD24C07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8170" y="954965"/>
            <a:ext cx="4619871" cy="461987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10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86C9CB3B-63B3-445E-8189-0AE7DD1B7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039" y="6167120"/>
            <a:ext cx="184508" cy="184508"/>
          </a:xfrm>
          <a:prstGeom prst="rect">
            <a:avLst/>
          </a:prstGeom>
        </p:spPr>
      </p:pic>
      <p:sp>
        <p:nvSpPr>
          <p:cNvPr id="35" name="Рисунок 2">
            <a:extLst>
              <a:ext uri="{FF2B5EF4-FFF2-40B4-BE49-F238E27FC236}">
                <a16:creationId xmlns:a16="http://schemas.microsoft.com/office/drawing/2014/main" xmlns="" id="{7093EDD3-4480-4049-A82A-D4049AC3113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08499" y="3785870"/>
            <a:ext cx="1620000" cy="16200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FC1E6A4A-E2C0-4D63-BE71-37308DE7562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015484" y="2078276"/>
            <a:ext cx="1620000" cy="16200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xmlns="" id="{94FFDAA4-2EF4-4DE6-9E1D-73216D16517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22469" y="370681"/>
            <a:ext cx="1620000" cy="16200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4405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26" name="Полилиния 25"/>
          <p:cNvSpPr/>
          <p:nvPr userDrawn="1"/>
        </p:nvSpPr>
        <p:spPr>
          <a:xfrm>
            <a:off x="7171624" y="1135856"/>
            <a:ext cx="4577464" cy="4586288"/>
          </a:xfrm>
          <a:custGeom>
            <a:avLst/>
            <a:gdLst>
              <a:gd name="connsiteX0" fmla="*/ 3617992 w 4225052"/>
              <a:gd name="connsiteY0" fmla="*/ 3019076 h 4233196"/>
              <a:gd name="connsiteX1" fmla="*/ 4225052 w 4225052"/>
              <a:gd name="connsiteY1" fmla="*/ 3626136 h 4233196"/>
              <a:gd name="connsiteX2" fmla="*/ 3617992 w 4225052"/>
              <a:gd name="connsiteY2" fmla="*/ 4233196 h 4233196"/>
              <a:gd name="connsiteX3" fmla="*/ 3010932 w 4225052"/>
              <a:gd name="connsiteY3" fmla="*/ 3626136 h 4233196"/>
              <a:gd name="connsiteX4" fmla="*/ 3617992 w 4225052"/>
              <a:gd name="connsiteY4" fmla="*/ 3019076 h 4233196"/>
              <a:gd name="connsiteX5" fmla="*/ 2112526 w 4225052"/>
              <a:gd name="connsiteY5" fmla="*/ 3019076 h 4233196"/>
              <a:gd name="connsiteX6" fmla="*/ 2719586 w 4225052"/>
              <a:gd name="connsiteY6" fmla="*/ 3626136 h 4233196"/>
              <a:gd name="connsiteX7" fmla="*/ 2112526 w 4225052"/>
              <a:gd name="connsiteY7" fmla="*/ 4233196 h 4233196"/>
              <a:gd name="connsiteX8" fmla="*/ 1505466 w 4225052"/>
              <a:gd name="connsiteY8" fmla="*/ 3626136 h 4233196"/>
              <a:gd name="connsiteX9" fmla="*/ 2112526 w 4225052"/>
              <a:gd name="connsiteY9" fmla="*/ 3019076 h 4233196"/>
              <a:gd name="connsiteX10" fmla="*/ 607060 w 4225052"/>
              <a:gd name="connsiteY10" fmla="*/ 3019076 h 4233196"/>
              <a:gd name="connsiteX11" fmla="*/ 1214120 w 4225052"/>
              <a:gd name="connsiteY11" fmla="*/ 3626136 h 4233196"/>
              <a:gd name="connsiteX12" fmla="*/ 607060 w 4225052"/>
              <a:gd name="connsiteY12" fmla="*/ 4233196 h 4233196"/>
              <a:gd name="connsiteX13" fmla="*/ 0 w 4225052"/>
              <a:gd name="connsiteY13" fmla="*/ 3626136 h 4233196"/>
              <a:gd name="connsiteX14" fmla="*/ 607060 w 4225052"/>
              <a:gd name="connsiteY14" fmla="*/ 3019076 h 4233196"/>
              <a:gd name="connsiteX15" fmla="*/ 3617992 w 4225052"/>
              <a:gd name="connsiteY15" fmla="*/ 1509538 h 4233196"/>
              <a:gd name="connsiteX16" fmla="*/ 4225052 w 4225052"/>
              <a:gd name="connsiteY16" fmla="*/ 2116598 h 4233196"/>
              <a:gd name="connsiteX17" fmla="*/ 3617992 w 4225052"/>
              <a:gd name="connsiteY17" fmla="*/ 2723658 h 4233196"/>
              <a:gd name="connsiteX18" fmla="*/ 3010932 w 4225052"/>
              <a:gd name="connsiteY18" fmla="*/ 2116598 h 4233196"/>
              <a:gd name="connsiteX19" fmla="*/ 3617992 w 4225052"/>
              <a:gd name="connsiteY19" fmla="*/ 1509538 h 4233196"/>
              <a:gd name="connsiteX20" fmla="*/ 2112526 w 4225052"/>
              <a:gd name="connsiteY20" fmla="*/ 1509538 h 4233196"/>
              <a:gd name="connsiteX21" fmla="*/ 2719586 w 4225052"/>
              <a:gd name="connsiteY21" fmla="*/ 2116598 h 4233196"/>
              <a:gd name="connsiteX22" fmla="*/ 2112526 w 4225052"/>
              <a:gd name="connsiteY22" fmla="*/ 2723658 h 4233196"/>
              <a:gd name="connsiteX23" fmla="*/ 1505466 w 4225052"/>
              <a:gd name="connsiteY23" fmla="*/ 2116598 h 4233196"/>
              <a:gd name="connsiteX24" fmla="*/ 2112526 w 4225052"/>
              <a:gd name="connsiteY24" fmla="*/ 1509538 h 4233196"/>
              <a:gd name="connsiteX25" fmla="*/ 607060 w 4225052"/>
              <a:gd name="connsiteY25" fmla="*/ 1509538 h 4233196"/>
              <a:gd name="connsiteX26" fmla="*/ 1214120 w 4225052"/>
              <a:gd name="connsiteY26" fmla="*/ 2116598 h 4233196"/>
              <a:gd name="connsiteX27" fmla="*/ 607060 w 4225052"/>
              <a:gd name="connsiteY27" fmla="*/ 2723658 h 4233196"/>
              <a:gd name="connsiteX28" fmla="*/ 0 w 4225052"/>
              <a:gd name="connsiteY28" fmla="*/ 2116598 h 4233196"/>
              <a:gd name="connsiteX29" fmla="*/ 607060 w 4225052"/>
              <a:gd name="connsiteY29" fmla="*/ 1509538 h 4233196"/>
              <a:gd name="connsiteX30" fmla="*/ 3617992 w 4225052"/>
              <a:gd name="connsiteY30" fmla="*/ 0 h 4233196"/>
              <a:gd name="connsiteX31" fmla="*/ 4225052 w 4225052"/>
              <a:gd name="connsiteY31" fmla="*/ 607060 h 4233196"/>
              <a:gd name="connsiteX32" fmla="*/ 3617992 w 4225052"/>
              <a:gd name="connsiteY32" fmla="*/ 1214120 h 4233196"/>
              <a:gd name="connsiteX33" fmla="*/ 3010932 w 4225052"/>
              <a:gd name="connsiteY33" fmla="*/ 607060 h 4233196"/>
              <a:gd name="connsiteX34" fmla="*/ 3617992 w 4225052"/>
              <a:gd name="connsiteY34" fmla="*/ 0 h 4233196"/>
              <a:gd name="connsiteX35" fmla="*/ 2112526 w 4225052"/>
              <a:gd name="connsiteY35" fmla="*/ 0 h 4233196"/>
              <a:gd name="connsiteX36" fmla="*/ 2719586 w 4225052"/>
              <a:gd name="connsiteY36" fmla="*/ 607060 h 4233196"/>
              <a:gd name="connsiteX37" fmla="*/ 2112526 w 4225052"/>
              <a:gd name="connsiteY37" fmla="*/ 1214120 h 4233196"/>
              <a:gd name="connsiteX38" fmla="*/ 1505466 w 4225052"/>
              <a:gd name="connsiteY38" fmla="*/ 607060 h 4233196"/>
              <a:gd name="connsiteX39" fmla="*/ 2112526 w 4225052"/>
              <a:gd name="connsiteY39" fmla="*/ 0 h 4233196"/>
              <a:gd name="connsiteX40" fmla="*/ 607060 w 4225052"/>
              <a:gd name="connsiteY40" fmla="*/ 0 h 4233196"/>
              <a:gd name="connsiteX41" fmla="*/ 1214120 w 4225052"/>
              <a:gd name="connsiteY41" fmla="*/ 607060 h 4233196"/>
              <a:gd name="connsiteX42" fmla="*/ 607060 w 4225052"/>
              <a:gd name="connsiteY42" fmla="*/ 1214120 h 4233196"/>
              <a:gd name="connsiteX43" fmla="*/ 1 w 4225052"/>
              <a:gd name="connsiteY43" fmla="*/ 607060 h 4233196"/>
              <a:gd name="connsiteX44" fmla="*/ 607060 w 4225052"/>
              <a:gd name="connsiteY44" fmla="*/ 0 h 42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225052" h="4233196">
                <a:moveTo>
                  <a:pt x="3617992" y="3019076"/>
                </a:moveTo>
                <a:cubicBezTo>
                  <a:pt x="3953262" y="3019076"/>
                  <a:pt x="4225052" y="3290866"/>
                  <a:pt x="4225052" y="3626136"/>
                </a:cubicBezTo>
                <a:cubicBezTo>
                  <a:pt x="4225052" y="3961406"/>
                  <a:pt x="3953262" y="4233196"/>
                  <a:pt x="3617992" y="4233196"/>
                </a:cubicBezTo>
                <a:cubicBezTo>
                  <a:pt x="3282722" y="4233196"/>
                  <a:pt x="3010932" y="3961406"/>
                  <a:pt x="3010932" y="3626136"/>
                </a:cubicBezTo>
                <a:cubicBezTo>
                  <a:pt x="3010932" y="3290866"/>
                  <a:pt x="3282722" y="3019076"/>
                  <a:pt x="3617992" y="3019076"/>
                </a:cubicBezTo>
                <a:close/>
                <a:moveTo>
                  <a:pt x="2112526" y="3019076"/>
                </a:moveTo>
                <a:cubicBezTo>
                  <a:pt x="2447796" y="3019076"/>
                  <a:pt x="2719586" y="3290866"/>
                  <a:pt x="2719586" y="3626136"/>
                </a:cubicBezTo>
                <a:cubicBezTo>
                  <a:pt x="2719586" y="3961406"/>
                  <a:pt x="2447796" y="4233196"/>
                  <a:pt x="2112526" y="4233196"/>
                </a:cubicBezTo>
                <a:cubicBezTo>
                  <a:pt x="1777256" y="4233196"/>
                  <a:pt x="1505466" y="3961406"/>
                  <a:pt x="1505466" y="3626136"/>
                </a:cubicBezTo>
                <a:cubicBezTo>
                  <a:pt x="1505466" y="3290866"/>
                  <a:pt x="1777256" y="3019076"/>
                  <a:pt x="2112526" y="3019076"/>
                </a:cubicBezTo>
                <a:close/>
                <a:moveTo>
                  <a:pt x="607060" y="3019076"/>
                </a:moveTo>
                <a:cubicBezTo>
                  <a:pt x="942330" y="3019076"/>
                  <a:pt x="1214120" y="3290866"/>
                  <a:pt x="1214120" y="3626136"/>
                </a:cubicBezTo>
                <a:cubicBezTo>
                  <a:pt x="1214120" y="3961406"/>
                  <a:pt x="942330" y="4233196"/>
                  <a:pt x="607060" y="4233196"/>
                </a:cubicBezTo>
                <a:cubicBezTo>
                  <a:pt x="271790" y="4233196"/>
                  <a:pt x="0" y="3961406"/>
                  <a:pt x="0" y="3626136"/>
                </a:cubicBezTo>
                <a:cubicBezTo>
                  <a:pt x="0" y="3290866"/>
                  <a:pt x="271790" y="3019076"/>
                  <a:pt x="607060" y="3019076"/>
                </a:cubicBezTo>
                <a:close/>
                <a:moveTo>
                  <a:pt x="3617992" y="1509538"/>
                </a:moveTo>
                <a:cubicBezTo>
                  <a:pt x="3953262" y="1509538"/>
                  <a:pt x="4225052" y="1781328"/>
                  <a:pt x="4225052" y="2116598"/>
                </a:cubicBezTo>
                <a:cubicBezTo>
                  <a:pt x="4225052" y="2451868"/>
                  <a:pt x="3953262" y="2723658"/>
                  <a:pt x="3617992" y="2723658"/>
                </a:cubicBezTo>
                <a:cubicBezTo>
                  <a:pt x="3282722" y="2723658"/>
                  <a:pt x="3010932" y="2451868"/>
                  <a:pt x="3010932" y="2116598"/>
                </a:cubicBezTo>
                <a:cubicBezTo>
                  <a:pt x="3010932" y="1781328"/>
                  <a:pt x="3282722" y="1509538"/>
                  <a:pt x="3617992" y="1509538"/>
                </a:cubicBezTo>
                <a:close/>
                <a:moveTo>
                  <a:pt x="2112526" y="1509538"/>
                </a:moveTo>
                <a:cubicBezTo>
                  <a:pt x="2447796" y="1509538"/>
                  <a:pt x="2719586" y="1781328"/>
                  <a:pt x="2719586" y="2116598"/>
                </a:cubicBezTo>
                <a:cubicBezTo>
                  <a:pt x="2719586" y="2451868"/>
                  <a:pt x="2447796" y="2723658"/>
                  <a:pt x="2112526" y="2723658"/>
                </a:cubicBezTo>
                <a:cubicBezTo>
                  <a:pt x="1777256" y="2723658"/>
                  <a:pt x="1505466" y="2451868"/>
                  <a:pt x="1505466" y="2116598"/>
                </a:cubicBezTo>
                <a:cubicBezTo>
                  <a:pt x="1505466" y="1781328"/>
                  <a:pt x="1777256" y="1509538"/>
                  <a:pt x="2112526" y="1509538"/>
                </a:cubicBezTo>
                <a:close/>
                <a:moveTo>
                  <a:pt x="607060" y="1509538"/>
                </a:moveTo>
                <a:cubicBezTo>
                  <a:pt x="942330" y="1509538"/>
                  <a:pt x="1214120" y="1781328"/>
                  <a:pt x="1214120" y="2116598"/>
                </a:cubicBezTo>
                <a:cubicBezTo>
                  <a:pt x="1214120" y="2451868"/>
                  <a:pt x="942330" y="2723658"/>
                  <a:pt x="607060" y="2723658"/>
                </a:cubicBezTo>
                <a:cubicBezTo>
                  <a:pt x="271790" y="2723658"/>
                  <a:pt x="0" y="2451868"/>
                  <a:pt x="0" y="2116598"/>
                </a:cubicBezTo>
                <a:cubicBezTo>
                  <a:pt x="0" y="1781328"/>
                  <a:pt x="271790" y="1509538"/>
                  <a:pt x="607060" y="1509538"/>
                </a:cubicBezTo>
                <a:close/>
                <a:moveTo>
                  <a:pt x="3617992" y="0"/>
                </a:moveTo>
                <a:cubicBezTo>
                  <a:pt x="3953262" y="0"/>
                  <a:pt x="4225052" y="271790"/>
                  <a:pt x="4225052" y="607060"/>
                </a:cubicBezTo>
                <a:cubicBezTo>
                  <a:pt x="4225052" y="942330"/>
                  <a:pt x="3953262" y="1214120"/>
                  <a:pt x="3617992" y="1214120"/>
                </a:cubicBezTo>
                <a:cubicBezTo>
                  <a:pt x="3282722" y="1214120"/>
                  <a:pt x="3010932" y="942330"/>
                  <a:pt x="3010932" y="607060"/>
                </a:cubicBezTo>
                <a:cubicBezTo>
                  <a:pt x="3010932" y="271790"/>
                  <a:pt x="3282722" y="0"/>
                  <a:pt x="3617992" y="0"/>
                </a:cubicBezTo>
                <a:close/>
                <a:moveTo>
                  <a:pt x="2112526" y="0"/>
                </a:moveTo>
                <a:cubicBezTo>
                  <a:pt x="2447796" y="0"/>
                  <a:pt x="2719586" y="271790"/>
                  <a:pt x="2719586" y="607060"/>
                </a:cubicBezTo>
                <a:cubicBezTo>
                  <a:pt x="2719586" y="942330"/>
                  <a:pt x="2447796" y="1214120"/>
                  <a:pt x="2112526" y="1214120"/>
                </a:cubicBezTo>
                <a:cubicBezTo>
                  <a:pt x="1777256" y="1214120"/>
                  <a:pt x="1505466" y="942330"/>
                  <a:pt x="1505466" y="607060"/>
                </a:cubicBezTo>
                <a:cubicBezTo>
                  <a:pt x="1505466" y="271790"/>
                  <a:pt x="1777256" y="0"/>
                  <a:pt x="2112526" y="0"/>
                </a:cubicBezTo>
                <a:close/>
                <a:moveTo>
                  <a:pt x="607060" y="0"/>
                </a:moveTo>
                <a:cubicBezTo>
                  <a:pt x="942330" y="0"/>
                  <a:pt x="1214120" y="271790"/>
                  <a:pt x="1214120" y="607060"/>
                </a:cubicBezTo>
                <a:cubicBezTo>
                  <a:pt x="1214120" y="942330"/>
                  <a:pt x="942330" y="1214120"/>
                  <a:pt x="607060" y="1214120"/>
                </a:cubicBezTo>
                <a:cubicBezTo>
                  <a:pt x="271790" y="1214120"/>
                  <a:pt x="1" y="942330"/>
                  <a:pt x="1" y="607060"/>
                </a:cubicBezTo>
                <a:cubicBezTo>
                  <a:pt x="1" y="271790"/>
                  <a:pt x="271790" y="0"/>
                  <a:pt x="60706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19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0"/>
          </p:nvPr>
        </p:nvSpPr>
        <p:spPr>
          <a:xfrm>
            <a:off x="8802544" y="2771803"/>
            <a:ext cx="1314395" cy="1314394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5"/>
          <p:cNvSpPr>
            <a:spLocks noGrp="1" noChangeAspect="1"/>
          </p:cNvSpPr>
          <p:nvPr>
            <p:ph type="pic" sz="quarter" idx="11"/>
          </p:nvPr>
        </p:nvSpPr>
        <p:spPr>
          <a:xfrm>
            <a:off x="10433464" y="1135856"/>
            <a:ext cx="1314395" cy="1314394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8" name="Рисунок 5"/>
          <p:cNvSpPr>
            <a:spLocks noGrp="1" noChangeAspect="1"/>
          </p:cNvSpPr>
          <p:nvPr>
            <p:ph type="pic" sz="quarter" idx="12"/>
          </p:nvPr>
        </p:nvSpPr>
        <p:spPr>
          <a:xfrm>
            <a:off x="7171624" y="2771803"/>
            <a:ext cx="1314395" cy="1314394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9" name="Рисунок 5"/>
          <p:cNvSpPr>
            <a:spLocks noGrp="1" noChangeAspect="1"/>
          </p:cNvSpPr>
          <p:nvPr>
            <p:ph type="pic" sz="quarter" idx="13"/>
          </p:nvPr>
        </p:nvSpPr>
        <p:spPr>
          <a:xfrm>
            <a:off x="8806079" y="4421019"/>
            <a:ext cx="1314395" cy="1314394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30" name="Рисунок 5"/>
          <p:cNvSpPr>
            <a:spLocks noGrp="1" noChangeAspect="1"/>
          </p:cNvSpPr>
          <p:nvPr>
            <p:ph type="pic" sz="quarter" idx="14"/>
          </p:nvPr>
        </p:nvSpPr>
        <p:spPr>
          <a:xfrm>
            <a:off x="10433464" y="2771803"/>
            <a:ext cx="1314395" cy="1314394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70080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17988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C8A0C0C4-E198-4D3D-998A-360B63B0531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AB8450-44AE-492A-B8C6-A8BDDF2A1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3187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9" name="Рисунок 18"/>
          <p:cNvSpPr>
            <a:spLocks noGrp="1"/>
          </p:cNvSpPr>
          <p:nvPr>
            <p:ph type="pic" sz="quarter" idx="10"/>
          </p:nvPr>
        </p:nvSpPr>
        <p:spPr>
          <a:xfrm>
            <a:off x="5673624" y="0"/>
            <a:ext cx="6518376" cy="6858000"/>
          </a:xfrm>
          <a:custGeom>
            <a:avLst/>
            <a:gdLst>
              <a:gd name="connsiteX0" fmla="*/ 800100 w 6518376"/>
              <a:gd name="connsiteY0" fmla="*/ 5257800 h 6858000"/>
              <a:gd name="connsiteX1" fmla="*/ 6518376 w 6518376"/>
              <a:gd name="connsiteY1" fmla="*/ 5257800 h 6858000"/>
              <a:gd name="connsiteX2" fmla="*/ 6518376 w 6518376"/>
              <a:gd name="connsiteY2" fmla="*/ 6858000 h 6858000"/>
              <a:gd name="connsiteX3" fmla="*/ 800100 w 6518376"/>
              <a:gd name="connsiteY3" fmla="*/ 6858000 h 6858000"/>
              <a:gd name="connsiteX4" fmla="*/ 0 w 6518376"/>
              <a:gd name="connsiteY4" fmla="*/ 6057900 h 6858000"/>
              <a:gd name="connsiteX5" fmla="*/ 800100 w 6518376"/>
              <a:gd name="connsiteY5" fmla="*/ 5257800 h 6858000"/>
              <a:gd name="connsiteX6" fmla="*/ 3490278 w 6518376"/>
              <a:gd name="connsiteY6" fmla="*/ 3505200 h 6858000"/>
              <a:gd name="connsiteX7" fmla="*/ 6518376 w 6518376"/>
              <a:gd name="connsiteY7" fmla="*/ 3505200 h 6858000"/>
              <a:gd name="connsiteX8" fmla="*/ 6518376 w 6518376"/>
              <a:gd name="connsiteY8" fmla="*/ 5105400 h 6858000"/>
              <a:gd name="connsiteX9" fmla="*/ 3490278 w 6518376"/>
              <a:gd name="connsiteY9" fmla="*/ 5105400 h 6858000"/>
              <a:gd name="connsiteX10" fmla="*/ 2690178 w 6518376"/>
              <a:gd name="connsiteY10" fmla="*/ 4305300 h 6858000"/>
              <a:gd name="connsiteX11" fmla="*/ 3490278 w 6518376"/>
              <a:gd name="connsiteY11" fmla="*/ 3505200 h 6858000"/>
              <a:gd name="connsiteX12" fmla="*/ 1646238 w 6518376"/>
              <a:gd name="connsiteY12" fmla="*/ 1752600 h 6858000"/>
              <a:gd name="connsiteX13" fmla="*/ 6518376 w 6518376"/>
              <a:gd name="connsiteY13" fmla="*/ 1752600 h 6858000"/>
              <a:gd name="connsiteX14" fmla="*/ 6518376 w 6518376"/>
              <a:gd name="connsiteY14" fmla="*/ 3352800 h 6858000"/>
              <a:gd name="connsiteX15" fmla="*/ 1646238 w 6518376"/>
              <a:gd name="connsiteY15" fmla="*/ 3352800 h 6858000"/>
              <a:gd name="connsiteX16" fmla="*/ 846138 w 6518376"/>
              <a:gd name="connsiteY16" fmla="*/ 2552700 h 6858000"/>
              <a:gd name="connsiteX17" fmla="*/ 1646238 w 6518376"/>
              <a:gd name="connsiteY17" fmla="*/ 1752600 h 6858000"/>
              <a:gd name="connsiteX18" fmla="*/ 2728278 w 6518376"/>
              <a:gd name="connsiteY18" fmla="*/ 0 h 6858000"/>
              <a:gd name="connsiteX19" fmla="*/ 6518376 w 6518376"/>
              <a:gd name="connsiteY19" fmla="*/ 0 h 6858000"/>
              <a:gd name="connsiteX20" fmla="*/ 6518376 w 6518376"/>
              <a:gd name="connsiteY20" fmla="*/ 1600200 h 6858000"/>
              <a:gd name="connsiteX21" fmla="*/ 2728278 w 6518376"/>
              <a:gd name="connsiteY21" fmla="*/ 1600200 h 6858000"/>
              <a:gd name="connsiteX22" fmla="*/ 1928178 w 6518376"/>
              <a:gd name="connsiteY22" fmla="*/ 800100 h 6858000"/>
              <a:gd name="connsiteX23" fmla="*/ 2728278 w 6518376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518376" h="6858000">
                <a:moveTo>
                  <a:pt x="800100" y="5257800"/>
                </a:moveTo>
                <a:lnTo>
                  <a:pt x="6518376" y="5257800"/>
                </a:lnTo>
                <a:lnTo>
                  <a:pt x="6518376" y="6858000"/>
                </a:lnTo>
                <a:lnTo>
                  <a:pt x="800100" y="6858000"/>
                </a:lnTo>
                <a:cubicBezTo>
                  <a:pt x="358217" y="6858000"/>
                  <a:pt x="0" y="6499783"/>
                  <a:pt x="0" y="6057900"/>
                </a:cubicBezTo>
                <a:cubicBezTo>
                  <a:pt x="0" y="5616017"/>
                  <a:pt x="358217" y="5257800"/>
                  <a:pt x="800100" y="5257800"/>
                </a:cubicBezTo>
                <a:close/>
                <a:moveTo>
                  <a:pt x="3490278" y="3505200"/>
                </a:moveTo>
                <a:lnTo>
                  <a:pt x="6518376" y="3505200"/>
                </a:lnTo>
                <a:lnTo>
                  <a:pt x="6518376" y="5105400"/>
                </a:lnTo>
                <a:lnTo>
                  <a:pt x="3490278" y="5105400"/>
                </a:lnTo>
                <a:cubicBezTo>
                  <a:pt x="3048395" y="5105400"/>
                  <a:pt x="2690178" y="4747183"/>
                  <a:pt x="2690178" y="4305300"/>
                </a:cubicBezTo>
                <a:cubicBezTo>
                  <a:pt x="2690178" y="3863417"/>
                  <a:pt x="3048395" y="3505200"/>
                  <a:pt x="3490278" y="3505200"/>
                </a:cubicBezTo>
                <a:close/>
                <a:moveTo>
                  <a:pt x="1646238" y="1752600"/>
                </a:moveTo>
                <a:lnTo>
                  <a:pt x="6518376" y="1752600"/>
                </a:lnTo>
                <a:lnTo>
                  <a:pt x="6518376" y="3352800"/>
                </a:lnTo>
                <a:lnTo>
                  <a:pt x="1646238" y="3352800"/>
                </a:lnTo>
                <a:cubicBezTo>
                  <a:pt x="1204355" y="3352800"/>
                  <a:pt x="846138" y="2994583"/>
                  <a:pt x="846138" y="2552700"/>
                </a:cubicBezTo>
                <a:cubicBezTo>
                  <a:pt x="846138" y="2110817"/>
                  <a:pt x="1204355" y="1752600"/>
                  <a:pt x="1646238" y="1752600"/>
                </a:cubicBezTo>
                <a:close/>
                <a:moveTo>
                  <a:pt x="2728278" y="0"/>
                </a:moveTo>
                <a:lnTo>
                  <a:pt x="6518376" y="0"/>
                </a:lnTo>
                <a:lnTo>
                  <a:pt x="6518376" y="1600200"/>
                </a:lnTo>
                <a:lnTo>
                  <a:pt x="2728278" y="1600200"/>
                </a:lnTo>
                <a:cubicBezTo>
                  <a:pt x="2286395" y="1600200"/>
                  <a:pt x="1928178" y="1241983"/>
                  <a:pt x="1928178" y="800100"/>
                </a:cubicBezTo>
                <a:cubicBezTo>
                  <a:pt x="1928178" y="358217"/>
                  <a:pt x="2286395" y="0"/>
                  <a:pt x="272827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86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xmlns="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1228122">
            <a:off x="1607193" y="1477199"/>
            <a:ext cx="2297672" cy="40948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8" name="Freeform 51">
            <a:extLst>
              <a:ext uri="{FF2B5EF4-FFF2-40B4-BE49-F238E27FC236}">
                <a16:creationId xmlns:a16="http://schemas.microsoft.com/office/drawing/2014/main" xmlns="" id="{1C60D7E3-19D1-426C-97B5-A8B26C12E8C0}"/>
              </a:ext>
            </a:extLst>
          </p:cNvPr>
          <p:cNvSpPr/>
          <p:nvPr userDrawn="1"/>
        </p:nvSpPr>
        <p:spPr>
          <a:xfrm rot="10800000">
            <a:off x="4285307" y="0"/>
            <a:ext cx="7906692" cy="6942856"/>
          </a:xfrm>
          <a:custGeom>
            <a:avLst/>
            <a:gdLst>
              <a:gd name="connsiteX0" fmla="*/ 0 w 6707335"/>
              <a:gd name="connsiteY0" fmla="*/ 0 h 6874276"/>
              <a:gd name="connsiteX1" fmla="*/ 6707335 w 6707335"/>
              <a:gd name="connsiteY1" fmla="*/ 14477 h 6874276"/>
              <a:gd name="connsiteX2" fmla="*/ 6578507 w 6707335"/>
              <a:gd name="connsiteY2" fmla="*/ 156224 h 6874276"/>
              <a:gd name="connsiteX3" fmla="*/ 5798525 w 6707335"/>
              <a:gd name="connsiteY3" fmla="*/ 2328931 h 6874276"/>
              <a:gd name="connsiteX4" fmla="*/ 6066949 w 6707335"/>
              <a:gd name="connsiteY4" fmla="*/ 3658479 h 6874276"/>
              <a:gd name="connsiteX5" fmla="*/ 6095259 w 6707335"/>
              <a:gd name="connsiteY5" fmla="*/ 3717248 h 6874276"/>
              <a:gd name="connsiteX6" fmla="*/ 6112765 w 6707335"/>
              <a:gd name="connsiteY6" fmla="*/ 3795331 h 6874276"/>
              <a:gd name="connsiteX7" fmla="*/ 6155314 w 6707335"/>
              <a:gd name="connsiteY7" fmla="*/ 3865367 h 6874276"/>
              <a:gd name="connsiteX8" fmla="*/ 6567571 w 6707335"/>
              <a:gd name="connsiteY8" fmla="*/ 5493496 h 6874276"/>
              <a:gd name="connsiteX9" fmla="*/ 6299148 w 6707335"/>
              <a:gd name="connsiteY9" fmla="*/ 6823044 h 6874276"/>
              <a:gd name="connsiteX10" fmla="*/ 6274468 w 6707335"/>
              <a:gd name="connsiteY10" fmla="*/ 6874276 h 6874276"/>
              <a:gd name="connsiteX11" fmla="*/ 0 w 6707335"/>
              <a:gd name="connsiteY11" fmla="*/ 6874276 h 68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8A0C0C4-E198-4D3D-998A-360B63B0531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AB8450-44AE-492A-B8C6-A8BDDF2A1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370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reeform 51">
            <a:extLst>
              <a:ext uri="{FF2B5EF4-FFF2-40B4-BE49-F238E27FC236}">
                <a16:creationId xmlns:a16="http://schemas.microsoft.com/office/drawing/2014/main" xmlns="" id="{1C60D7E3-19D1-426C-97B5-A8B26C12E8C0}"/>
              </a:ext>
            </a:extLst>
          </p:cNvPr>
          <p:cNvSpPr/>
          <p:nvPr userDrawn="1"/>
        </p:nvSpPr>
        <p:spPr>
          <a:xfrm rot="10800000">
            <a:off x="4285307" y="0"/>
            <a:ext cx="7906692" cy="6942856"/>
          </a:xfrm>
          <a:custGeom>
            <a:avLst/>
            <a:gdLst>
              <a:gd name="connsiteX0" fmla="*/ 0 w 6707335"/>
              <a:gd name="connsiteY0" fmla="*/ 0 h 6874276"/>
              <a:gd name="connsiteX1" fmla="*/ 6707335 w 6707335"/>
              <a:gd name="connsiteY1" fmla="*/ 14477 h 6874276"/>
              <a:gd name="connsiteX2" fmla="*/ 6578507 w 6707335"/>
              <a:gd name="connsiteY2" fmla="*/ 156224 h 6874276"/>
              <a:gd name="connsiteX3" fmla="*/ 5798525 w 6707335"/>
              <a:gd name="connsiteY3" fmla="*/ 2328931 h 6874276"/>
              <a:gd name="connsiteX4" fmla="*/ 6066949 w 6707335"/>
              <a:gd name="connsiteY4" fmla="*/ 3658479 h 6874276"/>
              <a:gd name="connsiteX5" fmla="*/ 6095259 w 6707335"/>
              <a:gd name="connsiteY5" fmla="*/ 3717248 h 6874276"/>
              <a:gd name="connsiteX6" fmla="*/ 6112765 w 6707335"/>
              <a:gd name="connsiteY6" fmla="*/ 3795331 h 6874276"/>
              <a:gd name="connsiteX7" fmla="*/ 6155314 w 6707335"/>
              <a:gd name="connsiteY7" fmla="*/ 3865367 h 6874276"/>
              <a:gd name="connsiteX8" fmla="*/ 6567571 w 6707335"/>
              <a:gd name="connsiteY8" fmla="*/ 5493496 h 6874276"/>
              <a:gd name="connsiteX9" fmla="*/ 6299148 w 6707335"/>
              <a:gd name="connsiteY9" fmla="*/ 6823044 h 6874276"/>
              <a:gd name="connsiteX10" fmla="*/ 6274468 w 6707335"/>
              <a:gd name="connsiteY10" fmla="*/ 6874276 h 6874276"/>
              <a:gd name="connsiteX11" fmla="*/ 0 w 6707335"/>
              <a:gd name="connsiteY11" fmla="*/ 6874276 h 68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8A0C0C4-E198-4D3D-998A-360B63B0531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AB8450-44AE-492A-B8C6-A8BDDF2A1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  <p:sp>
        <p:nvSpPr>
          <p:cNvPr id="6" name="Рисунок 73">
            <a:extLst>
              <a:ext uri="{FF2B5EF4-FFF2-40B4-BE49-F238E27FC236}">
                <a16:creationId xmlns:a16="http://schemas.microsoft.com/office/drawing/2014/main" xmlns="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7141" y="1590030"/>
            <a:ext cx="4616131" cy="255370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1812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алере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4C18974-68CF-43C8-AC46-B3CE1D1780E2}"/>
              </a:ext>
            </a:extLst>
          </p:cNvPr>
          <p:cNvSpPr/>
          <p:nvPr userDrawn="1"/>
        </p:nvSpPr>
        <p:spPr>
          <a:xfrm>
            <a:off x="9125712" y="3614928"/>
            <a:ext cx="2628000" cy="2727960"/>
          </a:xfrm>
          <a:prstGeom prst="roundRect">
            <a:avLst>
              <a:gd name="adj" fmla="val 6783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F10F7F6D-05E8-41A2-A4A2-92357AF42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1447" y="3614930"/>
            <a:ext cx="2628000" cy="272732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xmlns="" id="{99A39C22-99AF-4101-B345-F936ED493F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7179" y="3614930"/>
            <a:ext cx="2628000" cy="272732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xmlns="" id="{EDEB8194-090F-44F6-9AA8-DA50AD6CC5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2" y="3614930"/>
            <a:ext cx="2628000" cy="272732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xmlns="" id="{21EF48B9-B338-400D-8E0A-3EDBA0932D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2912" y="512764"/>
            <a:ext cx="5788533" cy="2916237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8BC6F1F8-B0C0-46CC-A927-6A259A70891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CA7617E-44CC-4EE0-8BE0-5CC75B068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4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1010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алерея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8BC6F1F8-B0C0-46CC-A927-6A259A70891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CA7617E-44CC-4EE0-8BE0-5CC75B068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F10F7F6D-05E8-41A2-A4A2-92357AF42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4529" y="3085214"/>
            <a:ext cx="3230879" cy="2246959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Полилиния 18"/>
          <p:cNvSpPr/>
          <p:nvPr userDrawn="1"/>
        </p:nvSpPr>
        <p:spPr>
          <a:xfrm>
            <a:off x="8034529" y="5332171"/>
            <a:ext cx="3230879" cy="1004568"/>
          </a:xfrm>
          <a:custGeom>
            <a:avLst/>
            <a:gdLst>
              <a:gd name="connsiteX0" fmla="*/ 0 w 3230879"/>
              <a:gd name="connsiteY0" fmla="*/ 0 h 1004568"/>
              <a:gd name="connsiteX1" fmla="*/ 3230879 w 3230879"/>
              <a:gd name="connsiteY1" fmla="*/ 0 h 1004568"/>
              <a:gd name="connsiteX2" fmla="*/ 3230879 w 3230879"/>
              <a:gd name="connsiteY2" fmla="*/ 924691 h 1004568"/>
              <a:gd name="connsiteX3" fmla="*/ 3151002 w 3230879"/>
              <a:gd name="connsiteY3" fmla="*/ 1004568 h 1004568"/>
              <a:gd name="connsiteX4" fmla="*/ 79877 w 3230879"/>
              <a:gd name="connsiteY4" fmla="*/ 1004568 h 1004568"/>
              <a:gd name="connsiteX5" fmla="*/ 0 w 3230879"/>
              <a:gd name="connsiteY5" fmla="*/ 924691 h 10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0879" h="1004568">
                <a:moveTo>
                  <a:pt x="0" y="0"/>
                </a:moveTo>
                <a:lnTo>
                  <a:pt x="3230879" y="0"/>
                </a:lnTo>
                <a:lnTo>
                  <a:pt x="3230879" y="924691"/>
                </a:lnTo>
                <a:cubicBezTo>
                  <a:pt x="3230879" y="968806"/>
                  <a:pt x="3195117" y="1004568"/>
                  <a:pt x="3151002" y="1004568"/>
                </a:cubicBezTo>
                <a:lnTo>
                  <a:pt x="79877" y="1004568"/>
                </a:lnTo>
                <a:cubicBezTo>
                  <a:pt x="35762" y="1004568"/>
                  <a:pt x="0" y="968806"/>
                  <a:pt x="0" y="924691"/>
                </a:cubicBezTo>
                <a:close/>
              </a:path>
            </a:pathLst>
          </a:cu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F10F7F6D-05E8-41A2-A4A2-92357AF42D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0562" y="3085214"/>
            <a:ext cx="3230879" cy="2246959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>
            <a:off x="4480562" y="5332171"/>
            <a:ext cx="3230879" cy="1004568"/>
          </a:xfrm>
          <a:custGeom>
            <a:avLst/>
            <a:gdLst>
              <a:gd name="connsiteX0" fmla="*/ 0 w 3230879"/>
              <a:gd name="connsiteY0" fmla="*/ 0 h 1004568"/>
              <a:gd name="connsiteX1" fmla="*/ 3230879 w 3230879"/>
              <a:gd name="connsiteY1" fmla="*/ 0 h 1004568"/>
              <a:gd name="connsiteX2" fmla="*/ 3230879 w 3230879"/>
              <a:gd name="connsiteY2" fmla="*/ 924691 h 1004568"/>
              <a:gd name="connsiteX3" fmla="*/ 3151002 w 3230879"/>
              <a:gd name="connsiteY3" fmla="*/ 1004568 h 1004568"/>
              <a:gd name="connsiteX4" fmla="*/ 79877 w 3230879"/>
              <a:gd name="connsiteY4" fmla="*/ 1004568 h 1004568"/>
              <a:gd name="connsiteX5" fmla="*/ 0 w 3230879"/>
              <a:gd name="connsiteY5" fmla="*/ 924691 h 10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0879" h="1004568">
                <a:moveTo>
                  <a:pt x="0" y="0"/>
                </a:moveTo>
                <a:lnTo>
                  <a:pt x="3230879" y="0"/>
                </a:lnTo>
                <a:lnTo>
                  <a:pt x="3230879" y="924691"/>
                </a:lnTo>
                <a:cubicBezTo>
                  <a:pt x="3230879" y="968806"/>
                  <a:pt x="3195117" y="1004568"/>
                  <a:pt x="3151002" y="1004568"/>
                </a:cubicBezTo>
                <a:lnTo>
                  <a:pt x="79877" y="1004568"/>
                </a:lnTo>
                <a:cubicBezTo>
                  <a:pt x="35762" y="1004568"/>
                  <a:pt x="0" y="968806"/>
                  <a:pt x="0" y="924691"/>
                </a:cubicBezTo>
                <a:close/>
              </a:path>
            </a:pathLst>
          </a:cu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F10F7F6D-05E8-41A2-A4A2-92357AF42D8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594" y="3085214"/>
            <a:ext cx="3230879" cy="2246959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4" name="Полилиния 23"/>
          <p:cNvSpPr/>
          <p:nvPr userDrawn="1"/>
        </p:nvSpPr>
        <p:spPr>
          <a:xfrm>
            <a:off x="926594" y="5332171"/>
            <a:ext cx="3230879" cy="1004568"/>
          </a:xfrm>
          <a:custGeom>
            <a:avLst/>
            <a:gdLst>
              <a:gd name="connsiteX0" fmla="*/ 0 w 3230879"/>
              <a:gd name="connsiteY0" fmla="*/ 0 h 1004568"/>
              <a:gd name="connsiteX1" fmla="*/ 3230879 w 3230879"/>
              <a:gd name="connsiteY1" fmla="*/ 0 h 1004568"/>
              <a:gd name="connsiteX2" fmla="*/ 3230879 w 3230879"/>
              <a:gd name="connsiteY2" fmla="*/ 924691 h 1004568"/>
              <a:gd name="connsiteX3" fmla="*/ 3151002 w 3230879"/>
              <a:gd name="connsiteY3" fmla="*/ 1004568 h 1004568"/>
              <a:gd name="connsiteX4" fmla="*/ 79877 w 3230879"/>
              <a:gd name="connsiteY4" fmla="*/ 1004568 h 1004568"/>
              <a:gd name="connsiteX5" fmla="*/ 0 w 3230879"/>
              <a:gd name="connsiteY5" fmla="*/ 924691 h 10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0879" h="1004568">
                <a:moveTo>
                  <a:pt x="0" y="0"/>
                </a:moveTo>
                <a:lnTo>
                  <a:pt x="3230879" y="0"/>
                </a:lnTo>
                <a:lnTo>
                  <a:pt x="3230879" y="924691"/>
                </a:lnTo>
                <a:cubicBezTo>
                  <a:pt x="3230879" y="968806"/>
                  <a:pt x="3195117" y="1004568"/>
                  <a:pt x="3151002" y="1004568"/>
                </a:cubicBezTo>
                <a:lnTo>
                  <a:pt x="79877" y="1004568"/>
                </a:lnTo>
                <a:cubicBezTo>
                  <a:pt x="35762" y="1004568"/>
                  <a:pt x="0" y="968806"/>
                  <a:pt x="0" y="9246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103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EE2D9EB2-D179-477C-92D5-7E30DE1CCE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2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8BDA21B-3FC5-4E3E-9D8E-C59F68D21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38E7A246-F565-4144-8272-D9126F5B21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3488" y="2"/>
            <a:ext cx="2041525" cy="20415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xmlns="" id="{CE5DAD81-E4E3-462A-B04E-10778DEF2F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6" y="2"/>
            <a:ext cx="2041525" cy="20415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xmlns="" id="{6BD86EAC-E5C0-4D27-B18B-F96CF38A44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3488" y="2176694"/>
            <a:ext cx="2041525" cy="20415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F3ABE343-E26F-424D-910F-229A6909BD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7863" y="2"/>
            <a:ext cx="2041525" cy="2041525"/>
          </a:xfrm>
          <a:custGeom>
            <a:avLst/>
            <a:gdLst>
              <a:gd name="connsiteX0" fmla="*/ 0 w 2041525"/>
              <a:gd name="connsiteY0" fmla="*/ 0 h 2041525"/>
              <a:gd name="connsiteX1" fmla="*/ 2041525 w 2041525"/>
              <a:gd name="connsiteY1" fmla="*/ 0 h 2041525"/>
              <a:gd name="connsiteX2" fmla="*/ 2041525 w 2041525"/>
              <a:gd name="connsiteY2" fmla="*/ 2041525 h 2041525"/>
              <a:gd name="connsiteX3" fmla="*/ 426720 w 2041525"/>
              <a:gd name="connsiteY3" fmla="*/ 2041525 h 2041525"/>
              <a:gd name="connsiteX4" fmla="*/ 0 w 2041525"/>
              <a:gd name="connsiteY4" fmla="*/ 1614805 h 20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525" h="2041525">
                <a:moveTo>
                  <a:pt x="0" y="0"/>
                </a:moveTo>
                <a:lnTo>
                  <a:pt x="2041525" y="0"/>
                </a:lnTo>
                <a:lnTo>
                  <a:pt x="2041525" y="2041525"/>
                </a:lnTo>
                <a:lnTo>
                  <a:pt x="426720" y="2041525"/>
                </a:lnTo>
                <a:cubicBezTo>
                  <a:pt x="191049" y="2041525"/>
                  <a:pt x="0" y="1850476"/>
                  <a:pt x="0" y="161480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CA37C0D6-FF89-43B8-A8E5-5B1900BD44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40676" y="2178404"/>
            <a:ext cx="2041525" cy="2041525"/>
          </a:xfrm>
          <a:custGeom>
            <a:avLst/>
            <a:gdLst>
              <a:gd name="connsiteX0" fmla="*/ 0 w 2041525"/>
              <a:gd name="connsiteY0" fmla="*/ 0 h 2041525"/>
              <a:gd name="connsiteX1" fmla="*/ 2041525 w 2041525"/>
              <a:gd name="connsiteY1" fmla="*/ 0 h 2041525"/>
              <a:gd name="connsiteX2" fmla="*/ 2041525 w 2041525"/>
              <a:gd name="connsiteY2" fmla="*/ 2041525 h 2041525"/>
              <a:gd name="connsiteX3" fmla="*/ 426720 w 2041525"/>
              <a:gd name="connsiteY3" fmla="*/ 2041525 h 2041525"/>
              <a:gd name="connsiteX4" fmla="*/ 0 w 2041525"/>
              <a:gd name="connsiteY4" fmla="*/ 1614805 h 20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525" h="2041525">
                <a:moveTo>
                  <a:pt x="0" y="0"/>
                </a:moveTo>
                <a:lnTo>
                  <a:pt x="2041525" y="0"/>
                </a:lnTo>
                <a:lnTo>
                  <a:pt x="2041525" y="2041525"/>
                </a:lnTo>
                <a:lnTo>
                  <a:pt x="426720" y="2041525"/>
                </a:lnTo>
                <a:cubicBezTo>
                  <a:pt x="191049" y="2041525"/>
                  <a:pt x="0" y="1850476"/>
                  <a:pt x="0" y="161480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6C9A685E-B5D1-4527-ABEA-4D1EB2D7D56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50476" y="4357919"/>
            <a:ext cx="2041525" cy="2041525"/>
          </a:xfrm>
          <a:custGeom>
            <a:avLst/>
            <a:gdLst>
              <a:gd name="connsiteX0" fmla="*/ 0 w 2041525"/>
              <a:gd name="connsiteY0" fmla="*/ 0 h 2041525"/>
              <a:gd name="connsiteX1" fmla="*/ 2041525 w 2041525"/>
              <a:gd name="connsiteY1" fmla="*/ 0 h 2041525"/>
              <a:gd name="connsiteX2" fmla="*/ 2041525 w 2041525"/>
              <a:gd name="connsiteY2" fmla="*/ 2041525 h 2041525"/>
              <a:gd name="connsiteX3" fmla="*/ 426720 w 2041525"/>
              <a:gd name="connsiteY3" fmla="*/ 2041525 h 2041525"/>
              <a:gd name="connsiteX4" fmla="*/ 0 w 2041525"/>
              <a:gd name="connsiteY4" fmla="*/ 1614805 h 20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525" h="2041525">
                <a:moveTo>
                  <a:pt x="0" y="0"/>
                </a:moveTo>
                <a:lnTo>
                  <a:pt x="2041525" y="0"/>
                </a:lnTo>
                <a:lnTo>
                  <a:pt x="2041525" y="2041525"/>
                </a:lnTo>
                <a:lnTo>
                  <a:pt x="426720" y="2041525"/>
                </a:lnTo>
                <a:cubicBezTo>
                  <a:pt x="191049" y="2041525"/>
                  <a:pt x="0" y="1850476"/>
                  <a:pt x="0" y="161480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472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9B20A0-C04B-4086-B67B-0860843A3237}"/>
              </a:ext>
            </a:extLst>
          </p:cNvPr>
          <p:cNvSpPr/>
          <p:nvPr userDrawn="1"/>
        </p:nvSpPr>
        <p:spPr>
          <a:xfrm>
            <a:off x="6073021" y="0"/>
            <a:ext cx="61572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543EC9-DFD7-4E9A-B39C-3A1F83B258D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8612AEB-E225-4081-AEC6-F9AB3C14E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33FB82E8-10F2-4BDC-89F5-4608CB7B1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25575770-04EB-4C9E-9E03-7CCDD1308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27207" y="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xmlns="" id="{51186202-9E1F-4BE1-83C8-D1B564C5C0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0257" y="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9">
            <a:extLst>
              <a:ext uri="{FF2B5EF4-FFF2-40B4-BE49-F238E27FC236}">
                <a16:creationId xmlns:a16="http://schemas.microsoft.com/office/drawing/2014/main" xmlns="" id="{DD880369-7A21-4130-943F-068E824710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286001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xmlns="" id="{548BE7CF-7193-4437-B04C-3818DF8A5D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27207" y="2286001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BDB11676-A5F4-45D1-9B5C-4C2F3715EC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50257" y="2286001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xmlns="" id="{8244E6D7-EEC7-4651-820C-2350CDF286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457200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Рисунок 9">
            <a:extLst>
              <a:ext uri="{FF2B5EF4-FFF2-40B4-BE49-F238E27FC236}">
                <a16:creationId xmlns:a16="http://schemas.microsoft.com/office/drawing/2014/main" xmlns="" id="{E236AD6E-67E2-4E83-AEC1-034995524A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27207" y="457200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xmlns="" id="{1950174A-AEEA-43C2-9FE7-AF551044A73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0257" y="4572000"/>
            <a:ext cx="2022764" cy="2286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36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8BC6F1F8-B0C0-46CC-A927-6A259A70891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7" y="512765"/>
            <a:ext cx="3483095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A7617E-44CC-4EE0-8BE0-5CC75B068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89" y="535623"/>
            <a:ext cx="184508" cy="18450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CD4DC53-7AF6-4D98-9AAE-BC48CB21CCAE}"/>
              </a:ext>
            </a:extLst>
          </p:cNvPr>
          <p:cNvSpPr/>
          <p:nvPr userDrawn="1"/>
        </p:nvSpPr>
        <p:spPr>
          <a:xfrm>
            <a:off x="0" y="0"/>
            <a:ext cx="3706587" cy="6858000"/>
          </a:xfrm>
          <a:prstGeom prst="rect">
            <a:avLst/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433390" y="1920875"/>
            <a:ext cx="2833687" cy="2700338"/>
          </a:xfrm>
          <a:prstGeom prst="roundRect">
            <a:avLst>
              <a:gd name="adj" fmla="val 402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635000" sx="102000" sy="102000" algn="ctr" rotWithShape="0">
              <a:schemeClr val="bg1">
                <a:alpha val="3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4"/>
          </p:nvPr>
        </p:nvSpPr>
        <p:spPr>
          <a:xfrm>
            <a:off x="4008347" y="2158602"/>
            <a:ext cx="1638000" cy="1638000"/>
          </a:xfrm>
          <a:prstGeom prst="roundRect">
            <a:avLst>
              <a:gd name="adj" fmla="val 658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5"/>
          </p:nvPr>
        </p:nvSpPr>
        <p:spPr>
          <a:xfrm>
            <a:off x="7942661" y="2158602"/>
            <a:ext cx="1638000" cy="1638000"/>
          </a:xfrm>
          <a:prstGeom prst="roundRect">
            <a:avLst>
              <a:gd name="adj" fmla="val 658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6"/>
          </p:nvPr>
        </p:nvSpPr>
        <p:spPr>
          <a:xfrm>
            <a:off x="7942661" y="4287573"/>
            <a:ext cx="1638000" cy="1638000"/>
          </a:xfrm>
          <a:prstGeom prst="roundRect">
            <a:avLst>
              <a:gd name="adj" fmla="val 658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17"/>
          </p:nvPr>
        </p:nvSpPr>
        <p:spPr>
          <a:xfrm>
            <a:off x="4008345" y="4287573"/>
            <a:ext cx="1638000" cy="1638000"/>
          </a:xfrm>
          <a:prstGeom prst="roundRect">
            <a:avLst>
              <a:gd name="adj" fmla="val 658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4319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Галере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7873" y="101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447675" cy="2413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19736CF9-AD0F-5041-BB4D-55C7FC896206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="" xmlns:a16="http://schemas.microsoft.com/office/drawing/2014/main" id="{312CB1F5-B09A-49C0-B83F-FE98496F00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27445" y="101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AD273E5A-9528-40CF-A673-DF0CED3381F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7017" y="101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7" name="Picture Placeholder 3">
            <a:extLst>
              <a:ext uri="{FF2B5EF4-FFF2-40B4-BE49-F238E27FC236}">
                <a16:creationId xmlns="" xmlns:a16="http://schemas.microsoft.com/office/drawing/2014/main" id="{78C74320-DE98-46CF-B862-9B786A721C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46588" y="101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="" xmlns:a16="http://schemas.microsoft.com/office/drawing/2014/main" id="{9AF62634-5880-41FA-BD7A-0942D01A405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7873" y="3464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Picture Placeholder 3">
            <a:extLst>
              <a:ext uri="{FF2B5EF4-FFF2-40B4-BE49-F238E27FC236}">
                <a16:creationId xmlns="" xmlns:a16="http://schemas.microsoft.com/office/drawing/2014/main" id="{A9FA4578-9853-41FA-9DAD-91C1E6F1E5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7445" y="3464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20" name="Picture Placeholder 3">
            <a:extLst>
              <a:ext uri="{FF2B5EF4-FFF2-40B4-BE49-F238E27FC236}">
                <a16:creationId xmlns="" xmlns:a16="http://schemas.microsoft.com/office/drawing/2014/main" id="{F9D6E659-7AFB-4141-8C2D-C3A9E6D1E5D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7017" y="3464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21" name="Picture Placeholder 3">
            <a:extLst>
              <a:ext uri="{FF2B5EF4-FFF2-40B4-BE49-F238E27FC236}">
                <a16:creationId xmlns="" xmlns:a16="http://schemas.microsoft.com/office/drawing/2014/main" id="{1B25033A-228F-4FCD-B76F-465CB6E908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46588" y="3464520"/>
            <a:ext cx="2923200" cy="3286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57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ент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7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>
                <a:latin typeface="Roboto" panose="02000000000000000000" pitchFamily="2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51" y="459831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Roboto Black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644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2365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1480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01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9827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93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649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BE259-C2E8-4848-A691-5A0BF0DC0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4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650" r:id="rId13"/>
    <p:sldLayoutId id="2147483717" r:id="rId14"/>
    <p:sldLayoutId id="2147483716" r:id="rId15"/>
    <p:sldLayoutId id="2147483718" r:id="rId16"/>
    <p:sldLayoutId id="2147483723" r:id="rId17"/>
    <p:sldLayoutId id="2147483707" r:id="rId18"/>
    <p:sldLayoutId id="2147483706" r:id="rId19"/>
    <p:sldLayoutId id="2147483700" r:id="rId20"/>
    <p:sldLayoutId id="2147483699" r:id="rId21"/>
    <p:sldLayoutId id="2147483703" r:id="rId22"/>
    <p:sldLayoutId id="2147483720" r:id="rId23"/>
    <p:sldLayoutId id="2147483721" r:id="rId24"/>
    <p:sldLayoutId id="2147483722" r:id="rId25"/>
    <p:sldLayoutId id="2147483725" r:id="rId26"/>
    <p:sldLayoutId id="2147483726" r:id="rId27"/>
    <p:sldLayoutId id="2147483727" r:id="rId28"/>
    <p:sldLayoutId id="2147483708" r:id="rId29"/>
    <p:sldLayoutId id="2147483724" r:id="rId30"/>
    <p:sldLayoutId id="2147483709" r:id="rId31"/>
    <p:sldLayoutId id="2147483710" r:id="rId32"/>
    <p:sldLayoutId id="2147483719" r:id="rId33"/>
    <p:sldLayoutId id="2147483742" r:id="rId34"/>
    <p:sldLayoutId id="2147483743" r:id="rId3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-popovskiy.livejournal.com/60870.html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13930" y="4163565"/>
            <a:ext cx="5582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Занятие проводит Буевич Елена </a:t>
            </a:r>
            <a:r>
              <a:rPr lang="ru-RU" sz="2000" dirty="0" smtClean="0"/>
              <a:t>Владимировна доцент </a:t>
            </a:r>
            <a:r>
              <a:rPr lang="ru-RU" sz="2000" dirty="0"/>
              <a:t>кафедры </a:t>
            </a:r>
            <a:r>
              <a:rPr lang="ru-RU" sz="2000" dirty="0"/>
              <a:t>гуманитарного образования Института развития образования Омской </a:t>
            </a:r>
            <a:r>
              <a:rPr lang="ru-RU" sz="2000" dirty="0" smtClean="0"/>
              <a:t>области, к.и.н.</a:t>
            </a:r>
            <a:endParaRPr lang="ru-RU" dirty="0">
              <a:solidFill>
                <a:srgbClr val="2C3B4E"/>
              </a:solidFill>
              <a:latin typeface="Roboto" panose="02000000000000000000" pitchFamily="2" charset="0"/>
              <a:ea typeface="Inter" panose="02000503000000020004" pitchFamily="2" charset="0"/>
              <a:cs typeface="Roboto Black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A89BEE-D083-454E-BBE5-326DFD86C39B}"/>
              </a:ext>
            </a:extLst>
          </p:cNvPr>
          <p:cNvSpPr txBox="1"/>
          <p:nvPr/>
        </p:nvSpPr>
        <p:spPr>
          <a:xfrm>
            <a:off x="4343401" y="2091742"/>
            <a:ext cx="73533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/>
              <a:t>«Знаки предков. </a:t>
            </a:r>
          </a:p>
          <a:p>
            <a:pPr algn="ctr">
              <a:lnSpc>
                <a:spcPct val="80000"/>
              </a:lnSpc>
            </a:pPr>
            <a:r>
              <a:rPr lang="ru-RU" sz="3200" b="1" dirty="0"/>
              <a:t>Народная культура в </a:t>
            </a:r>
            <a:r>
              <a:rPr lang="ru-RU" sz="3200" b="1" dirty="0" smtClean="0"/>
              <a:t>орнаментах»</a:t>
            </a:r>
          </a:p>
          <a:p>
            <a:pPr algn="ctr">
              <a:lnSpc>
                <a:spcPct val="80000"/>
              </a:lnSpc>
            </a:pPr>
            <a:endParaRPr lang="ru-RU" sz="3200" b="1" dirty="0"/>
          </a:p>
          <a:p>
            <a:pPr algn="ctr">
              <a:lnSpc>
                <a:spcPct val="80000"/>
              </a:lnSpc>
            </a:pP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543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0"/>
            <a:ext cx="6858000" cy="6858000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44917" y="429206"/>
            <a:ext cx="3230879" cy="5916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2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4917" y="5247179"/>
            <a:ext cx="3382227" cy="954435"/>
          </a:xfrm>
          <a:prstGeom prst="roundRect">
            <a:avLst>
              <a:gd name="adj" fmla="val 47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Резной </a:t>
            </a:r>
            <a:r>
              <a:rPr lang="ru-RU" sz="2400" b="1" dirty="0">
                <a:solidFill>
                  <a:schemeClr val="tx1"/>
                </a:solidFill>
              </a:rPr>
              <a:t>наличник</a:t>
            </a:r>
          </a:p>
        </p:txBody>
      </p:sp>
    </p:spTree>
    <p:extLst>
      <p:ext uri="{BB962C8B-B14F-4D97-AF65-F5344CB8AC3E}">
        <p14:creationId xmlns:p14="http://schemas.microsoft.com/office/powerpoint/2010/main" val="11608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090313" y="379887"/>
            <a:ext cx="3230879" cy="67517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3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25836" y="5348862"/>
            <a:ext cx="3382227" cy="954435"/>
          </a:xfrm>
          <a:prstGeom prst="roundRect">
            <a:avLst>
              <a:gd name="adj" fmla="val 47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Т</a:t>
            </a:r>
            <a:r>
              <a:rPr lang="ru-RU" sz="2400" b="1" dirty="0" smtClean="0">
                <a:solidFill>
                  <a:schemeClr val="tx1"/>
                </a:solidFill>
              </a:rPr>
              <a:t>атарский калфак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94" y="3562911"/>
            <a:ext cx="24479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"/>
          <a:stretch/>
        </p:blipFill>
        <p:spPr bwMode="auto">
          <a:xfrm>
            <a:off x="7169383" y="800269"/>
            <a:ext cx="2494567" cy="297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941" y="230018"/>
            <a:ext cx="60601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***Творческий проект. Создание современного объекта (по желанию)</a:t>
            </a:r>
            <a:endParaRPr lang="ru-RU" sz="2400" dirty="0"/>
          </a:p>
          <a:p>
            <a:pPr algn="just"/>
            <a:r>
              <a:rPr lang="ru-RU" sz="2400" b="1" dirty="0"/>
              <a:t>Задание: «Традиция в современном дизайне»</a:t>
            </a:r>
            <a:endParaRPr lang="ru-RU" sz="2400" dirty="0"/>
          </a:p>
          <a:p>
            <a:pPr algn="just"/>
            <a:r>
              <a:rPr lang="ru-RU" sz="2400" dirty="0"/>
              <a:t>Создайте в группе эскиз современного предмета (например, обложка для </a:t>
            </a:r>
            <a:r>
              <a:rPr lang="ru-RU" sz="2400" dirty="0" err="1"/>
              <a:t>скетчбука</a:t>
            </a:r>
            <a:r>
              <a:rPr lang="ru-RU" sz="2400" dirty="0"/>
              <a:t>, дизайн чехла для телефона, узор для футболки или кружки), используя элементы изученных народных орнаментов.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Условия</a:t>
            </a:r>
            <a:r>
              <a:rPr lang="ru-RU" sz="2400" b="1" dirty="0"/>
              <a:t>:</a:t>
            </a:r>
            <a:endParaRPr lang="ru-RU" sz="2400" dirty="0"/>
          </a:p>
          <a:p>
            <a:pPr algn="just"/>
            <a:r>
              <a:rPr lang="ru-RU" sz="2400" dirty="0"/>
              <a:t>Необходимо использовать 2-3 традиционных символа.</a:t>
            </a:r>
          </a:p>
          <a:p>
            <a:pPr algn="just"/>
            <a:r>
              <a:rPr lang="ru-RU" sz="2400" dirty="0"/>
              <a:t>Объяснить выбор символов и их значение в контексте нового дизайна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t="4571" r="18285"/>
          <a:stretch/>
        </p:blipFill>
        <p:spPr>
          <a:xfrm>
            <a:off x="10004612" y="78441"/>
            <a:ext cx="1972235" cy="3742764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52" y="2142172"/>
            <a:ext cx="2275719" cy="445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913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2159986-BCC8-4438-A2EF-8C8503404BD3}"/>
              </a:ext>
            </a:extLst>
          </p:cNvPr>
          <p:cNvSpPr/>
          <p:nvPr/>
        </p:nvSpPr>
        <p:spPr>
          <a:xfrm>
            <a:off x="2169460" y="310405"/>
            <a:ext cx="9843246" cy="646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spc="-25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Почему, на ваш взгляд, современные люди продолжают использовать орнаменты в одежде, интерьере, аксессуарах? Нужно ли сохранять старые символы или достаточно новых дизайнов?</a:t>
            </a:r>
            <a:endParaRPr lang="ru-RU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spc="-25" dirty="0">
                <a:solidFill>
                  <a:srgbClr val="00457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Стоит ли включать традиционные узоры в школьную форму, городские логотипы, упаковку товаров? Или это устаревшая традиция?</a:t>
            </a:r>
            <a:endParaRPr lang="ru-RU" sz="2800" dirty="0">
              <a:solidFill>
                <a:srgbClr val="004575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spc="-25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Многие народы используют похожие символы (круги, спирали, цветы). Это совпадение или свидетельство общих корней человечества?</a:t>
            </a:r>
            <a:endParaRPr lang="ru-RU" sz="28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spc="-25" dirty="0">
                <a:solidFill>
                  <a:srgbClr val="57BB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Может ли современная графика, пиксельная или цифровая живопись считаться новым видом орнамента? Приведите примеры цифровых проектов, которые могли бы стать «орнаментом XXI века».</a:t>
            </a:r>
            <a:endParaRPr lang="ru-RU" sz="2800" dirty="0">
              <a:solidFill>
                <a:srgbClr val="57BB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06D857-76A7-4B45-B443-F9BAC63EEFEC}"/>
              </a:ext>
            </a:extLst>
          </p:cNvPr>
          <p:cNvSpPr txBox="1"/>
          <p:nvPr/>
        </p:nvSpPr>
        <p:spPr>
          <a:xfrm>
            <a:off x="348343" y="330926"/>
            <a:ext cx="214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Пост разговор</a:t>
            </a:r>
          </a:p>
        </p:txBody>
      </p:sp>
    </p:spTree>
    <p:extLst>
      <p:ext uri="{BB962C8B-B14F-4D97-AF65-F5344CB8AC3E}">
        <p14:creationId xmlns:p14="http://schemas.microsoft.com/office/powerpoint/2010/main" val="241999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B7CABD-F088-714B-B454-FB6F6AC1E2B8}"/>
              </a:ext>
            </a:extLst>
          </p:cNvPr>
          <p:cNvSpPr/>
          <p:nvPr/>
        </p:nvSpPr>
        <p:spPr>
          <a:xfrm>
            <a:off x="8273655" y="449"/>
            <a:ext cx="3918347" cy="6857107"/>
          </a:xfrm>
          <a:prstGeom prst="rect">
            <a:avLst/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D47ACF0-E1F7-49DF-9C9A-50613196FE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727" b="6727"/>
          <a:stretch/>
        </p:blipFill>
        <p:spPr>
          <a:prstGeom prst="ellipse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9E7D8A5-CF48-4004-AF29-4EA6CB85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94" y="782570"/>
            <a:ext cx="5861893" cy="1311128"/>
          </a:xfrm>
        </p:spPr>
        <p:txBody>
          <a:bodyPr/>
          <a:lstStyle/>
          <a:p>
            <a:r>
              <a:rPr lang="ru-RU" sz="4400" dirty="0">
                <a:ea typeface="+mj-ea"/>
              </a:rPr>
              <a:t>Есть вопросы? </a:t>
            </a:r>
            <a:r>
              <a:rPr lang="ru-RU" dirty="0"/>
              <a:t>Задайте их!</a:t>
            </a:r>
          </a:p>
        </p:txBody>
      </p:sp>
      <p:sp>
        <p:nvSpPr>
          <p:cNvPr id="9" name="Rounded Rectangle 106">
            <a:extLst>
              <a:ext uri="{FF2B5EF4-FFF2-40B4-BE49-F238E27FC236}">
                <a16:creationId xmlns:a16="http://schemas.microsoft.com/office/drawing/2014/main" xmlns="" id="{49C16BCE-3450-4037-B46A-5594ED7293BB}"/>
              </a:ext>
            </a:extLst>
          </p:cNvPr>
          <p:cNvSpPr/>
          <p:nvPr/>
        </p:nvSpPr>
        <p:spPr>
          <a:xfrm>
            <a:off x="1155536" y="2370472"/>
            <a:ext cx="3006539" cy="610670"/>
          </a:xfrm>
          <a:prstGeom prst="roundRect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ru-RU" sz="2000" b="1" kern="0" dirty="0">
                <a:solidFill>
                  <a:srgbClr val="FFFFFF"/>
                </a:solidFill>
                <a:latin typeface="Roboto" panose="02000000000000000000" pitchFamily="2" charset="0"/>
              </a:rPr>
              <a:t>Контакты для связи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2F68F1C7-639C-4DB4-8E45-38A364ED135C}"/>
              </a:ext>
            </a:extLst>
          </p:cNvPr>
          <p:cNvSpPr txBox="1">
            <a:spLocks/>
          </p:cNvSpPr>
          <p:nvPr/>
        </p:nvSpPr>
        <p:spPr>
          <a:xfrm>
            <a:off x="1996199" y="4290718"/>
            <a:ext cx="393048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+7 </a:t>
            </a:r>
            <a:r>
              <a:rPr lang="ru-RU" sz="2400" dirty="0" smtClean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(</a:t>
            </a:r>
            <a:r>
              <a:rPr lang="en-US" sz="2400" dirty="0" smtClean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3812</a:t>
            </a:r>
            <a:r>
              <a:rPr lang="ru-RU" sz="2400" dirty="0" smtClean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)</a:t>
            </a:r>
            <a:r>
              <a:rPr lang="en-US" sz="2400" dirty="0" smtClean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23-24-79</a:t>
            </a:r>
          </a:p>
        </p:txBody>
      </p:sp>
      <p:sp>
        <p:nvSpPr>
          <p:cNvPr id="25" name="Oval 49">
            <a:extLst>
              <a:ext uri="{FF2B5EF4-FFF2-40B4-BE49-F238E27FC236}">
                <a16:creationId xmlns:a16="http://schemas.microsoft.com/office/drawing/2014/main" xmlns="" id="{8D7BF34B-A802-4A5B-BDED-E15EF4ACFF11}"/>
              </a:ext>
            </a:extLst>
          </p:cNvPr>
          <p:cNvSpPr/>
          <p:nvPr/>
        </p:nvSpPr>
        <p:spPr>
          <a:xfrm>
            <a:off x="1173901" y="4125255"/>
            <a:ext cx="663327" cy="663327"/>
          </a:xfrm>
          <a:prstGeom prst="ellipse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AFD7C4E9-24C1-4EE8-902D-5BA8D4FD2A27}"/>
              </a:ext>
            </a:extLst>
          </p:cNvPr>
          <p:cNvSpPr txBox="1">
            <a:spLocks/>
          </p:cNvSpPr>
          <p:nvPr/>
        </p:nvSpPr>
        <p:spPr>
          <a:xfrm>
            <a:off x="1996199" y="3401539"/>
            <a:ext cx="393048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kafedra303go@yandex.ru</a:t>
            </a:r>
          </a:p>
        </p:txBody>
      </p:sp>
      <p:sp>
        <p:nvSpPr>
          <p:cNvPr id="27" name="Oval 49">
            <a:extLst>
              <a:ext uri="{FF2B5EF4-FFF2-40B4-BE49-F238E27FC236}">
                <a16:creationId xmlns:a16="http://schemas.microsoft.com/office/drawing/2014/main" xmlns="" id="{1359B8A1-439B-4DAC-874A-8528D569EF95}"/>
              </a:ext>
            </a:extLst>
          </p:cNvPr>
          <p:cNvSpPr/>
          <p:nvPr/>
        </p:nvSpPr>
        <p:spPr>
          <a:xfrm>
            <a:off x="1173901" y="3236075"/>
            <a:ext cx="663327" cy="663327"/>
          </a:xfrm>
          <a:prstGeom prst="ellipse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2EE3A76A-77AC-48C8-88FB-A8586489C5D3}"/>
              </a:ext>
            </a:extLst>
          </p:cNvPr>
          <p:cNvSpPr txBox="1">
            <a:spLocks/>
          </p:cNvSpPr>
          <p:nvPr/>
        </p:nvSpPr>
        <p:spPr>
          <a:xfrm>
            <a:off x="2023399" y="5219380"/>
            <a:ext cx="393048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irooo.ru</a:t>
            </a:r>
          </a:p>
        </p:txBody>
      </p:sp>
      <p:sp>
        <p:nvSpPr>
          <p:cNvPr id="31" name="Oval 49">
            <a:extLst>
              <a:ext uri="{FF2B5EF4-FFF2-40B4-BE49-F238E27FC236}">
                <a16:creationId xmlns:a16="http://schemas.microsoft.com/office/drawing/2014/main" xmlns="" id="{BB7602D8-C6BB-4D78-AB31-4C64EB55F792}"/>
              </a:ext>
            </a:extLst>
          </p:cNvPr>
          <p:cNvSpPr/>
          <p:nvPr/>
        </p:nvSpPr>
        <p:spPr>
          <a:xfrm>
            <a:off x="1173901" y="4984352"/>
            <a:ext cx="663327" cy="663327"/>
          </a:xfrm>
          <a:prstGeom prst="ellipse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grpSp>
        <p:nvGrpSpPr>
          <p:cNvPr id="41" name="Google Shape;6078;p76">
            <a:extLst>
              <a:ext uri="{FF2B5EF4-FFF2-40B4-BE49-F238E27FC236}">
                <a16:creationId xmlns:a16="http://schemas.microsoft.com/office/drawing/2014/main" xmlns="" id="{3B5EFD7E-75F8-4502-928F-27E44A2044D7}"/>
              </a:ext>
            </a:extLst>
          </p:cNvPr>
          <p:cNvGrpSpPr>
            <a:grpSpLocks noChangeAspect="1"/>
          </p:cNvGrpSpPr>
          <p:nvPr/>
        </p:nvGrpSpPr>
        <p:grpSpPr>
          <a:xfrm>
            <a:off x="1338011" y="4272068"/>
            <a:ext cx="373840" cy="360000"/>
            <a:chOff x="2071000" y="1435025"/>
            <a:chExt cx="500400" cy="481875"/>
          </a:xfrm>
          <a:solidFill>
            <a:schemeClr val="bg1"/>
          </a:solidFill>
        </p:grpSpPr>
        <p:sp>
          <p:nvSpPr>
            <p:cNvPr id="42" name="Google Shape;6079;p76">
              <a:extLst>
                <a:ext uri="{FF2B5EF4-FFF2-40B4-BE49-F238E27FC236}">
                  <a16:creationId xmlns:a16="http://schemas.microsoft.com/office/drawing/2014/main" xmlns="" id="{700AB364-36C8-4F46-999F-3787EFAC87FC}"/>
                </a:ext>
              </a:extLst>
            </p:cNvPr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6080;p76">
              <a:extLst>
                <a:ext uri="{FF2B5EF4-FFF2-40B4-BE49-F238E27FC236}">
                  <a16:creationId xmlns:a16="http://schemas.microsoft.com/office/drawing/2014/main" xmlns="" id="{2927C1C5-8466-4656-BB16-52C16A5B660A}"/>
                </a:ext>
              </a:extLst>
            </p:cNvPr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6081;p76">
              <a:extLst>
                <a:ext uri="{FF2B5EF4-FFF2-40B4-BE49-F238E27FC236}">
                  <a16:creationId xmlns:a16="http://schemas.microsoft.com/office/drawing/2014/main" xmlns="" id="{20B1E05F-D190-49DC-9163-884E6D9E330D}"/>
                </a:ext>
              </a:extLst>
            </p:cNvPr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</p:grpSp>
      <p:grpSp>
        <p:nvGrpSpPr>
          <p:cNvPr id="45" name="Google Shape;6075;p76">
            <a:extLst>
              <a:ext uri="{FF2B5EF4-FFF2-40B4-BE49-F238E27FC236}">
                <a16:creationId xmlns:a16="http://schemas.microsoft.com/office/drawing/2014/main" xmlns="" id="{74202E5C-E968-4D61-B0B1-07353E35B68F}"/>
              </a:ext>
            </a:extLst>
          </p:cNvPr>
          <p:cNvGrpSpPr>
            <a:grpSpLocks noChangeAspect="1"/>
          </p:cNvGrpSpPr>
          <p:nvPr/>
        </p:nvGrpSpPr>
        <p:grpSpPr>
          <a:xfrm>
            <a:off x="1338011" y="3459736"/>
            <a:ext cx="335103" cy="216000"/>
            <a:chOff x="1492675" y="1520750"/>
            <a:chExt cx="481825" cy="310575"/>
          </a:xfrm>
          <a:solidFill>
            <a:schemeClr val="bg1"/>
          </a:solidFill>
        </p:grpSpPr>
        <p:sp>
          <p:nvSpPr>
            <p:cNvPr id="46" name="Google Shape;6076;p76">
              <a:extLst>
                <a:ext uri="{FF2B5EF4-FFF2-40B4-BE49-F238E27FC236}">
                  <a16:creationId xmlns:a16="http://schemas.microsoft.com/office/drawing/2014/main" xmlns="" id="{59B6B2EE-0D98-4376-B902-3FEEF945FE6C}"/>
                </a:ext>
              </a:extLst>
            </p:cNvPr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47" name="Google Shape;6077;p76">
              <a:extLst>
                <a:ext uri="{FF2B5EF4-FFF2-40B4-BE49-F238E27FC236}">
                  <a16:creationId xmlns:a16="http://schemas.microsoft.com/office/drawing/2014/main" xmlns="" id="{BFFC9978-1E61-420F-9C36-7FA64884EE58}"/>
                </a:ext>
              </a:extLst>
            </p:cNvPr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30" name="Google Shape;7540;p79">
            <a:extLst>
              <a:ext uri="{FF2B5EF4-FFF2-40B4-BE49-F238E27FC236}">
                <a16:creationId xmlns:a16="http://schemas.microsoft.com/office/drawing/2014/main" xmlns="" id="{F138FA53-1FBA-496E-B219-9E987AEE7DA1}"/>
              </a:ext>
            </a:extLst>
          </p:cNvPr>
          <p:cNvSpPr>
            <a:spLocks noChangeAspect="1"/>
          </p:cNvSpPr>
          <p:nvPr/>
        </p:nvSpPr>
        <p:spPr>
          <a:xfrm>
            <a:off x="1325084" y="5136013"/>
            <a:ext cx="360957" cy="360000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5829" y="2458"/>
                </a:moveTo>
                <a:cubicBezTo>
                  <a:pt x="6207" y="2458"/>
                  <a:pt x="6491" y="2773"/>
                  <a:pt x="6491" y="3120"/>
                </a:cubicBezTo>
                <a:cubicBezTo>
                  <a:pt x="6522" y="3466"/>
                  <a:pt x="6207" y="3781"/>
                  <a:pt x="5829" y="3781"/>
                </a:cubicBezTo>
                <a:cubicBezTo>
                  <a:pt x="5419" y="3781"/>
                  <a:pt x="5136" y="3466"/>
                  <a:pt x="5136" y="3120"/>
                </a:cubicBezTo>
                <a:cubicBezTo>
                  <a:pt x="5136" y="2742"/>
                  <a:pt x="5482" y="2458"/>
                  <a:pt x="5829" y="2458"/>
                </a:cubicBezTo>
                <a:close/>
                <a:moveTo>
                  <a:pt x="5860" y="4474"/>
                </a:moveTo>
                <a:cubicBezTo>
                  <a:pt x="6238" y="4474"/>
                  <a:pt x="6522" y="4789"/>
                  <a:pt x="6522" y="5136"/>
                </a:cubicBezTo>
                <a:lnTo>
                  <a:pt x="6522" y="8570"/>
                </a:lnTo>
                <a:cubicBezTo>
                  <a:pt x="6522" y="8948"/>
                  <a:pt x="6207" y="9232"/>
                  <a:pt x="5860" y="9232"/>
                </a:cubicBezTo>
                <a:cubicBezTo>
                  <a:pt x="5451" y="9232"/>
                  <a:pt x="5199" y="8917"/>
                  <a:pt x="5199" y="8570"/>
                </a:cubicBezTo>
                <a:lnTo>
                  <a:pt x="5199" y="5136"/>
                </a:lnTo>
                <a:cubicBezTo>
                  <a:pt x="5199" y="4726"/>
                  <a:pt x="5514" y="4474"/>
                  <a:pt x="5860" y="4474"/>
                </a:cubicBezTo>
                <a:close/>
                <a:moveTo>
                  <a:pt x="5829" y="1"/>
                </a:moveTo>
                <a:cubicBezTo>
                  <a:pt x="2615" y="1"/>
                  <a:pt x="0" y="2647"/>
                  <a:pt x="0" y="5829"/>
                </a:cubicBezTo>
                <a:cubicBezTo>
                  <a:pt x="0" y="9043"/>
                  <a:pt x="2615" y="11657"/>
                  <a:pt x="5829" y="11657"/>
                </a:cubicBezTo>
                <a:cubicBezTo>
                  <a:pt x="9011" y="11657"/>
                  <a:pt x="11657" y="9043"/>
                  <a:pt x="11657" y="5829"/>
                </a:cubicBezTo>
                <a:cubicBezTo>
                  <a:pt x="11689" y="2647"/>
                  <a:pt x="9042" y="1"/>
                  <a:pt x="582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" name="Объект 2">
            <a:extLst>
              <a:ext uri="{FF2B5EF4-FFF2-40B4-BE49-F238E27FC236}">
                <a16:creationId xmlns:a16="http://schemas.microsoft.com/office/drawing/2014/main" xmlns="" id="{7F951534-73DE-4A05-95A4-083DF40D7F30}"/>
              </a:ext>
            </a:extLst>
          </p:cNvPr>
          <p:cNvSpPr txBox="1">
            <a:spLocks/>
          </p:cNvSpPr>
          <p:nvPr/>
        </p:nvSpPr>
        <p:spPr>
          <a:xfrm>
            <a:off x="2023399" y="6031502"/>
            <a:ext cx="393048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vk.com/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irooo_omsk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ea typeface="VTB Group Cond Book" panose="020B0506050504020204" pitchFamily="34" charset="-52"/>
              <a:cs typeface="+mn-cs"/>
            </a:endParaRPr>
          </a:p>
        </p:txBody>
      </p:sp>
      <p:sp>
        <p:nvSpPr>
          <p:cNvPr id="49" name="Oval 49">
            <a:extLst>
              <a:ext uri="{FF2B5EF4-FFF2-40B4-BE49-F238E27FC236}">
                <a16:creationId xmlns:a16="http://schemas.microsoft.com/office/drawing/2014/main" xmlns="" id="{5E1EE4D7-DCE9-44E3-8B09-D8434AE1302E}"/>
              </a:ext>
            </a:extLst>
          </p:cNvPr>
          <p:cNvSpPr/>
          <p:nvPr/>
        </p:nvSpPr>
        <p:spPr>
          <a:xfrm>
            <a:off x="1173901" y="5796474"/>
            <a:ext cx="663327" cy="663327"/>
          </a:xfrm>
          <a:prstGeom prst="ellipse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EF6D2B-AD0B-4F3F-876B-572109D56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095" y="5869667"/>
            <a:ext cx="516936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7" y="766763"/>
            <a:ext cx="22193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550" y="5553075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1. Орнаменты. а) древнеегипетский, б) древнегреческий меандр, в) древнегреческий акант, г) арабеска, д) русская плетенка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814388"/>
            <a:ext cx="45434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81750" y="5267325"/>
            <a:ext cx="5524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2. Растительный орнамент: а) в сильной степени стилизованный, б) сочетание растительных и геометрических элементов, в) однотонный растительный орнамент с гравировкой </a:t>
            </a:r>
          </a:p>
        </p:txBody>
      </p:sp>
    </p:spTree>
    <p:extLst>
      <p:ext uri="{BB962C8B-B14F-4D97-AF65-F5344CB8AC3E}">
        <p14:creationId xmlns:p14="http://schemas.microsoft.com/office/powerpoint/2010/main" val="14309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609" y="2305327"/>
            <a:ext cx="3230879" cy="2246959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1567695-B33F-4EBA-8A28-0BE65B0AC566}"/>
              </a:ext>
            </a:extLst>
          </p:cNvPr>
          <p:cNvSpPr txBox="1"/>
          <p:nvPr/>
        </p:nvSpPr>
        <p:spPr>
          <a:xfrm>
            <a:off x="609600" y="1705163"/>
            <a:ext cx="10927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Таким образом может быть представлена галерея, т.е. некоторое количество рисунков или </a:t>
            </a:r>
            <a:r>
              <a:rPr lang="ru-RU" sz="2400" dirty="0" smtClean="0"/>
              <a:t>фотографий, к фотографиям могут быть добавлены подписи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26677AE-3575-4874-BA83-682D3D0DFEF8}"/>
              </a:ext>
            </a:extLst>
          </p:cNvPr>
          <p:cNvSpPr txBox="1"/>
          <p:nvPr/>
        </p:nvSpPr>
        <p:spPr>
          <a:xfrm>
            <a:off x="3606893" y="766445"/>
            <a:ext cx="4978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НАДЗАГОЛОВОК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E599275-564D-498A-8178-EF8BB2C9434A}"/>
              </a:ext>
            </a:extLst>
          </p:cNvPr>
          <p:cNvSpPr txBox="1"/>
          <p:nvPr/>
        </p:nvSpPr>
        <p:spPr>
          <a:xfrm>
            <a:off x="2928849" y="935722"/>
            <a:ext cx="6334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+mj-lt"/>
              </a:rPr>
              <a:t>Заголовок слайда</a:t>
            </a:r>
            <a:endParaRPr lang="ru-RU" sz="4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1567695-B33F-4EBA-8A28-0BE65B0AC566}"/>
              </a:ext>
            </a:extLst>
          </p:cNvPr>
          <p:cNvSpPr txBox="1"/>
          <p:nvPr/>
        </p:nvSpPr>
        <p:spPr>
          <a:xfrm>
            <a:off x="4541520" y="5543281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Таким образом может быть </a:t>
            </a:r>
            <a:r>
              <a:rPr lang="ru-RU" dirty="0" smtClean="0">
                <a:solidFill>
                  <a:schemeClr val="bg1"/>
                </a:solidFill>
              </a:rPr>
              <a:t>представлена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567695-B33F-4EBA-8A28-0BE65B0AC566}"/>
              </a:ext>
            </a:extLst>
          </p:cNvPr>
          <p:cNvSpPr txBox="1"/>
          <p:nvPr/>
        </p:nvSpPr>
        <p:spPr>
          <a:xfrm>
            <a:off x="8095488" y="553711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Таким образом может быть </a:t>
            </a:r>
            <a:r>
              <a:rPr lang="ru-RU" dirty="0" smtClean="0">
                <a:solidFill>
                  <a:schemeClr val="bg1"/>
                </a:solidFill>
              </a:rPr>
              <a:t>представлена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13409" y="2354001"/>
            <a:ext cx="3230879" cy="2431668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1567695-B33F-4EBA-8A28-0BE65B0AC566}"/>
              </a:ext>
            </a:extLst>
          </p:cNvPr>
          <p:cNvSpPr txBox="1"/>
          <p:nvPr/>
        </p:nvSpPr>
        <p:spPr>
          <a:xfrm>
            <a:off x="987551" y="4785669"/>
            <a:ext cx="3108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Таким образом может быть </a:t>
            </a:r>
            <a:r>
              <a:rPr lang="ru-RU" dirty="0">
                <a:solidFill>
                  <a:schemeClr val="bg1"/>
                </a:solidFill>
              </a:rPr>
              <a:t>представлена галерея, т.е. некоторое количество рисунков или </a:t>
            </a:r>
            <a:r>
              <a:rPr lang="ru-RU" dirty="0" smtClean="0">
                <a:solidFill>
                  <a:schemeClr val="bg1"/>
                </a:solidFill>
              </a:rPr>
              <a:t>фотографий, которые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5A6436-20F3-4B8E-BB59-C6E827264AE9}"/>
              </a:ext>
            </a:extLst>
          </p:cNvPr>
          <p:cNvSpPr txBox="1"/>
          <p:nvPr/>
        </p:nvSpPr>
        <p:spPr>
          <a:xfrm>
            <a:off x="1324610" y="762000"/>
            <a:ext cx="9710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другой стороны постоянное информационно-пропагандистское обеспечение нашей деятельности требуют от нас анализа новых предложений. Значимость этих проблем настолько очевидна, что рамки и место обучения кадров позволяет выполнять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9483773-AB1D-4DF2-9D25-2DA1D84E2202}"/>
              </a:ext>
            </a:extLst>
          </p:cNvPr>
          <p:cNvSpPr txBox="1"/>
          <p:nvPr/>
        </p:nvSpPr>
        <p:spPr>
          <a:xfrm>
            <a:off x="4881125" y="5128528"/>
            <a:ext cx="242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Идея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606B525-4978-41D1-84B4-E48D5539B5DB}"/>
              </a:ext>
            </a:extLst>
          </p:cNvPr>
          <p:cNvSpPr txBox="1"/>
          <p:nvPr/>
        </p:nvSpPr>
        <p:spPr>
          <a:xfrm>
            <a:off x="4336960" y="5530262"/>
            <a:ext cx="351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Описание идеи в одном-двух предложениях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918CACEA-5181-49DB-92B5-12F15C9F44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6A3F60B3-CD76-41CF-B43D-CE72F508F5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2A65E49-90DB-4EFA-B647-7E2B11E816C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FF338C1-9399-452D-B544-968956BAADB4}"/>
              </a:ext>
            </a:extLst>
          </p:cNvPr>
          <p:cNvSpPr txBox="1"/>
          <p:nvPr/>
        </p:nvSpPr>
        <p:spPr>
          <a:xfrm>
            <a:off x="4881125" y="2443989"/>
            <a:ext cx="242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Идея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6337330-AC9D-43F3-9EC2-C2538B19EEF1}"/>
              </a:ext>
            </a:extLst>
          </p:cNvPr>
          <p:cNvSpPr txBox="1"/>
          <p:nvPr/>
        </p:nvSpPr>
        <p:spPr>
          <a:xfrm>
            <a:off x="4336960" y="2845723"/>
            <a:ext cx="351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Описание идеи в одном-двух предложениях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32D86A-DBA1-4D9A-9098-D74FFE21D5AB}"/>
              </a:ext>
            </a:extLst>
          </p:cNvPr>
          <p:cNvSpPr txBox="1"/>
          <p:nvPr/>
        </p:nvSpPr>
        <p:spPr>
          <a:xfrm>
            <a:off x="9077344" y="5128528"/>
            <a:ext cx="242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Идея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902E069-1FDB-43DD-81DC-4060EC4B7A01}"/>
              </a:ext>
            </a:extLst>
          </p:cNvPr>
          <p:cNvSpPr txBox="1"/>
          <p:nvPr/>
        </p:nvSpPr>
        <p:spPr>
          <a:xfrm>
            <a:off x="8533179" y="5530262"/>
            <a:ext cx="351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Описание идеи в одном-двух предложениях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1C4B801-C736-4F05-91E7-304DAE53DE27}"/>
              </a:ext>
            </a:extLst>
          </p:cNvPr>
          <p:cNvSpPr txBox="1"/>
          <p:nvPr/>
        </p:nvSpPr>
        <p:spPr>
          <a:xfrm>
            <a:off x="974483" y="5128528"/>
            <a:ext cx="242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Идея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62BF4C8-17EC-462C-B453-492D2C19E65A}"/>
              </a:ext>
            </a:extLst>
          </p:cNvPr>
          <p:cNvSpPr txBox="1"/>
          <p:nvPr/>
        </p:nvSpPr>
        <p:spPr>
          <a:xfrm>
            <a:off x="430318" y="5530262"/>
            <a:ext cx="351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Описание идеи в одном-двух предложениях</a:t>
            </a:r>
          </a:p>
        </p:txBody>
      </p:sp>
    </p:spTree>
    <p:extLst>
      <p:ext uri="{BB962C8B-B14F-4D97-AF65-F5344CB8AC3E}">
        <p14:creationId xmlns:p14="http://schemas.microsoft.com/office/powerpoint/2010/main" val="42261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giga.chat/gigachat/files/public/generated/34096fb7-9547-4733-aff8-8a08c8d6c5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0375" y="5887135"/>
            <a:ext cx="533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изображение </a:t>
            </a:r>
            <a:r>
              <a:rPr lang="ru-RU" dirty="0"/>
              <a:t>орнаментов на одежде Древнего мира: Египта, Греции и Рима.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00100"/>
            <a:ext cx="4552949" cy="452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62700" y="5887820"/>
            <a:ext cx="561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изображение </a:t>
            </a:r>
            <a:r>
              <a:rPr lang="ru-RU" dirty="0"/>
              <a:t>орнаментов на одежде эпохи Средневековья.</a:t>
            </a:r>
          </a:p>
        </p:txBody>
      </p:sp>
      <p:sp>
        <p:nvSpPr>
          <p:cNvPr id="6" name="AutoShape 5" descr="https://giga.chat/gigachat/files/public/generated/a0df179e-bd24-4482-974e-0ad45b684b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800099"/>
            <a:ext cx="4400550" cy="445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49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00075"/>
            <a:ext cx="48577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150" y="58769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изображение </a:t>
            </a:r>
            <a:r>
              <a:rPr lang="ru-RU" dirty="0"/>
              <a:t>орнаментов на одежде эпохи Возрождения (Ренессанса).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600075"/>
            <a:ext cx="49149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4150" y="5858560"/>
            <a:ext cx="506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изображение</a:t>
            </a:r>
            <a:r>
              <a:rPr lang="ru-RU" dirty="0"/>
              <a:t>, демонстрирующее орнаменты на одежде в стилях **барокко** и **рококо**.</a:t>
            </a:r>
          </a:p>
        </p:txBody>
      </p:sp>
    </p:spTree>
    <p:extLst>
      <p:ext uri="{BB962C8B-B14F-4D97-AF65-F5344CB8AC3E}">
        <p14:creationId xmlns:p14="http://schemas.microsoft.com/office/powerpoint/2010/main" val="107941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C84074A0-3383-4D35-9B47-3BBB4F9D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1" y="237309"/>
            <a:ext cx="4789753" cy="319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xmlns="" id="{E39B0F2E-FCA1-498B-AA31-FAFB47A0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3569126"/>
            <a:ext cx="5164183" cy="31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xmlns="" id="{5E836582-388E-4D45-A4A1-4A625D64D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 r="-428" b="14086"/>
          <a:stretch/>
        </p:blipFill>
        <p:spPr bwMode="auto">
          <a:xfrm>
            <a:off x="5381897" y="1375954"/>
            <a:ext cx="6130834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90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95288"/>
            <a:ext cx="4914900" cy="492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86550" y="5734735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изображение </a:t>
            </a:r>
            <a:r>
              <a:rPr lang="ru-RU" dirty="0"/>
              <a:t>орнаментов на одежде начала XX века в стилях **модерн** и **ар-</a:t>
            </a:r>
            <a:r>
              <a:rPr lang="ru-RU" dirty="0" err="1"/>
              <a:t>деко</a:t>
            </a:r>
            <a:r>
              <a:rPr lang="ru-RU" dirty="0"/>
              <a:t>**.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0537" y="5740569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изображение </a:t>
            </a:r>
            <a:r>
              <a:rPr lang="ru-RU" dirty="0"/>
              <a:t>орнаментов на одежде XIX века, включая викторианскую эпоху и стиль модерн.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395288"/>
            <a:ext cx="490537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004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65" y="381000"/>
            <a:ext cx="5245972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359865" y="5663223"/>
            <a:ext cx="52459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изображение орнамента, отражающее стиль второй половины XX века и современности.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3449844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17" y="261308"/>
            <a:ext cx="2923200" cy="2967223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5" y="291969"/>
            <a:ext cx="2923200" cy="2905902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88" y="271857"/>
            <a:ext cx="2923200" cy="2946126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3" y="3651985"/>
            <a:ext cx="2923200" cy="2911869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5" y="3649158"/>
            <a:ext cx="2923200" cy="291752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17" y="3643300"/>
            <a:ext cx="2923200" cy="2929239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88" y="3579223"/>
            <a:ext cx="2923200" cy="2882337"/>
          </a:xfrm>
        </p:spPr>
      </p:pic>
      <p:sp>
        <p:nvSpPr>
          <p:cNvPr id="21" name="Прямоугольник: один скругленный угол 20">
            <a:extLst>
              <a:ext uri="{FF2B5EF4-FFF2-40B4-BE49-F238E27FC236}">
                <a16:creationId xmlns="" xmlns:a16="http://schemas.microsoft.com/office/drawing/2014/main" id="{E16414BE-6F09-475E-BE99-05BF44CC3007}"/>
              </a:ext>
            </a:extLst>
          </p:cNvPr>
          <p:cNvSpPr/>
          <p:nvPr/>
        </p:nvSpPr>
        <p:spPr>
          <a:xfrm flipH="1">
            <a:off x="4184651" y="2984460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1. Древний мир</a:t>
            </a:r>
            <a:endParaRPr lang="ru-RU" dirty="0">
              <a:latin typeface="Roboto"/>
            </a:endParaRPr>
          </a:p>
        </p:txBody>
      </p:sp>
      <p:sp>
        <p:nvSpPr>
          <p:cNvPr id="32" name="Прямоугольник: один скругленный угол 31">
            <a:extLst>
              <a:ext uri="{FF2B5EF4-FFF2-40B4-BE49-F238E27FC236}">
                <a16:creationId xmlns="" xmlns:a16="http://schemas.microsoft.com/office/drawing/2014/main" id="{DF1F96F7-CBB9-4AFA-8B6F-239C8E9443D4}"/>
              </a:ext>
            </a:extLst>
          </p:cNvPr>
          <p:cNvSpPr/>
          <p:nvPr/>
        </p:nvSpPr>
        <p:spPr>
          <a:xfrm flipH="1">
            <a:off x="1177925" y="2984460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/>
              </a:rPr>
              <a:t>Рисунок 1</a:t>
            </a:r>
          </a:p>
        </p:txBody>
      </p:sp>
      <p:sp>
        <p:nvSpPr>
          <p:cNvPr id="33" name="Прямоугольник: один скругленный угол 32">
            <a:extLst>
              <a:ext uri="{FF2B5EF4-FFF2-40B4-BE49-F238E27FC236}">
                <a16:creationId xmlns="" xmlns:a16="http://schemas.microsoft.com/office/drawing/2014/main" id="{5BF7AAA3-122D-4FF8-BEDA-7DF08D8A6870}"/>
              </a:ext>
            </a:extLst>
          </p:cNvPr>
          <p:cNvSpPr/>
          <p:nvPr/>
        </p:nvSpPr>
        <p:spPr>
          <a:xfrm flipH="1">
            <a:off x="10202888" y="2984460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3. Возрождение </a:t>
            </a:r>
            <a:r>
              <a:rPr lang="ru-RU" sz="1400" dirty="0"/>
              <a:t>(</a:t>
            </a:r>
            <a:r>
              <a:rPr lang="ru-RU" sz="1400" dirty="0" smtClean="0"/>
              <a:t>Ренессанс). </a:t>
            </a:r>
            <a:endParaRPr lang="ru-RU" sz="1400" dirty="0"/>
          </a:p>
        </p:txBody>
      </p:sp>
      <p:sp>
        <p:nvSpPr>
          <p:cNvPr id="34" name="Прямоугольник: один скругленный угол 33">
            <a:extLst>
              <a:ext uri="{FF2B5EF4-FFF2-40B4-BE49-F238E27FC236}">
                <a16:creationId xmlns="" xmlns:a16="http://schemas.microsoft.com/office/drawing/2014/main" id="{21082B65-6CE5-46D9-92BF-5F37685FE8C3}"/>
              </a:ext>
            </a:extLst>
          </p:cNvPr>
          <p:cNvSpPr/>
          <p:nvPr/>
        </p:nvSpPr>
        <p:spPr>
          <a:xfrm flipH="1">
            <a:off x="7172803" y="2984460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2. Средневековье</a:t>
            </a:r>
            <a:endParaRPr lang="ru-RU" sz="1400" dirty="0"/>
          </a:p>
        </p:txBody>
      </p:sp>
      <p:sp>
        <p:nvSpPr>
          <p:cNvPr id="35" name="Прямоугольник: один скругленный угол 34">
            <a:extLst>
              <a:ext uri="{FF2B5EF4-FFF2-40B4-BE49-F238E27FC236}">
                <a16:creationId xmlns="" xmlns:a16="http://schemas.microsoft.com/office/drawing/2014/main" id="{8304F4EE-8E90-4B36-B156-326FDE3B5170}"/>
              </a:ext>
            </a:extLst>
          </p:cNvPr>
          <p:cNvSpPr/>
          <p:nvPr/>
        </p:nvSpPr>
        <p:spPr>
          <a:xfrm flipH="1">
            <a:off x="4184651" y="6349207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/>
              </a:rPr>
              <a:t>Рисунок 6</a:t>
            </a:r>
          </a:p>
        </p:txBody>
      </p:sp>
      <p:sp>
        <p:nvSpPr>
          <p:cNvPr id="36" name="Прямоугольник: один скругленный угол 35">
            <a:extLst>
              <a:ext uri="{FF2B5EF4-FFF2-40B4-BE49-F238E27FC236}">
                <a16:creationId xmlns="" xmlns:a16="http://schemas.microsoft.com/office/drawing/2014/main" id="{C06ECD34-F4C4-4136-8442-701E213D427A}"/>
              </a:ext>
            </a:extLst>
          </p:cNvPr>
          <p:cNvSpPr/>
          <p:nvPr/>
        </p:nvSpPr>
        <p:spPr>
          <a:xfrm flipH="1">
            <a:off x="1177925" y="6349207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4. Барокко и рококо</a:t>
            </a:r>
            <a:endParaRPr lang="ru-RU" sz="1400" dirty="0"/>
          </a:p>
        </p:txBody>
      </p:sp>
      <p:sp>
        <p:nvSpPr>
          <p:cNvPr id="37" name="Прямоугольник: один скругленный угол 36">
            <a:extLst>
              <a:ext uri="{FF2B5EF4-FFF2-40B4-BE49-F238E27FC236}">
                <a16:creationId xmlns="" xmlns:a16="http://schemas.microsoft.com/office/drawing/2014/main" id="{F19A2DC3-3440-4DE6-B889-61D27A415B1F}"/>
              </a:ext>
            </a:extLst>
          </p:cNvPr>
          <p:cNvSpPr/>
          <p:nvPr/>
        </p:nvSpPr>
        <p:spPr>
          <a:xfrm flipH="1">
            <a:off x="10202888" y="6349207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/>
              </a:rPr>
              <a:t>Рисунок 8</a:t>
            </a:r>
          </a:p>
        </p:txBody>
      </p:sp>
      <p:sp>
        <p:nvSpPr>
          <p:cNvPr id="38" name="Прямоугольник: один скругленный угол 37">
            <a:extLst>
              <a:ext uri="{FF2B5EF4-FFF2-40B4-BE49-F238E27FC236}">
                <a16:creationId xmlns="" xmlns:a16="http://schemas.microsoft.com/office/drawing/2014/main" id="{23CCAAEE-ABDE-4424-BEE6-59B81A1F3B43}"/>
              </a:ext>
            </a:extLst>
          </p:cNvPr>
          <p:cNvSpPr/>
          <p:nvPr/>
        </p:nvSpPr>
        <p:spPr>
          <a:xfrm flipH="1">
            <a:off x="7193317" y="6349207"/>
            <a:ext cx="1866900" cy="4038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/>
              </a:rPr>
              <a:t>Рисунок 7</a:t>
            </a:r>
          </a:p>
        </p:txBody>
      </p:sp>
    </p:spTree>
    <p:extLst>
      <p:ext uri="{BB962C8B-B14F-4D97-AF65-F5344CB8AC3E}">
        <p14:creationId xmlns:p14="http://schemas.microsoft.com/office/powerpoint/2010/main" val="405029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2" y="1489097"/>
            <a:ext cx="3230879" cy="2154971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18" y="1486650"/>
            <a:ext cx="3230879" cy="2154971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46061" y="4170946"/>
            <a:ext cx="3230879" cy="1488173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Дом К. Е. Мамонтова. 1900 г.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Ул. Карла Либкнехта, 31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4718" y="4170946"/>
            <a:ext cx="3230879" cy="1488173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Жилой дом. 1906 г. Памятник архитектуры регионального значения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Ул. Красных Зорь, 41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05" y="1484203"/>
            <a:ext cx="3230879" cy="2154971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602739" y="4170946"/>
            <a:ext cx="3230879" cy="1488173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Жилой дом Корниловых. 1910-е гг. Памятник архитектуры регионального значения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Ул. Маршала Жукова, 71 (ул. Чкалова, 34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2737" y="437760"/>
            <a:ext cx="3230879" cy="67517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3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87823" y="513960"/>
            <a:ext cx="3230879" cy="5916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2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6060" y="437760"/>
            <a:ext cx="3230879" cy="7440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Группа 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4070" y="6107850"/>
            <a:ext cx="51928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Омск. Деревянное зодчество. Двери и наличники</a:t>
            </a:r>
          </a:p>
          <a:p>
            <a:r>
              <a:rPr lang="ru-RU" dirty="0" smtClean="0"/>
              <a:t>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d-popovskiy.livejournal.com/60870.html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0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" y="1247413"/>
            <a:ext cx="2068112" cy="3100656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-48207" y="4593476"/>
            <a:ext cx="2421293" cy="120369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Жилой дом мещанина В. И. Вяткина. Начало ХХ в. Памятник архитектуры регионального значения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Ул. Красных Зорь, 16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49" y="1204990"/>
            <a:ext cx="2096408" cy="3143079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58779" y="4575823"/>
            <a:ext cx="2452548" cy="120369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Школа управления путей сообщения. 1894 г. Памятник архитектуры регионального значения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Ул. Марченко, 1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34" y="1247413"/>
            <a:ext cx="2005603" cy="3006938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189397" y="4571704"/>
            <a:ext cx="2259280" cy="120369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Жилой дом М. Э. </a:t>
            </a:r>
            <a:r>
              <a:rPr lang="ru-RU" sz="1400" dirty="0" err="1">
                <a:solidFill>
                  <a:schemeClr val="tx1"/>
                </a:solidFill>
              </a:rPr>
              <a:t>Манфельда</a:t>
            </a:r>
            <a:r>
              <a:rPr lang="ru-RU" sz="1400" dirty="0">
                <a:solidFill>
                  <a:schemeClr val="tx1"/>
                </a:solidFill>
              </a:rPr>
              <a:t>. 1910-е гг. Памятник архитектуры регионального значения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Ул. Маршала Жукова, 73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446" y="1204990"/>
            <a:ext cx="1977307" cy="2964515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737888" y="4575823"/>
            <a:ext cx="2068286" cy="120369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Жилой дом. Начало ХХ в. Памятник архитектуры регионального значения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Ул. Почтовая, 41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13" y="1196511"/>
            <a:ext cx="1982963" cy="2972994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971314" y="4532576"/>
            <a:ext cx="2220686" cy="1242827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Жилой дом. 1925-1927 гг. Памятник архитектуры регионального значения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Ул. </a:t>
            </a:r>
            <a:r>
              <a:rPr lang="ru-RU" sz="1400" dirty="0" err="1">
                <a:solidFill>
                  <a:schemeClr val="tx1"/>
                </a:solidFill>
              </a:rPr>
              <a:t>Броз</a:t>
            </a:r>
            <a:r>
              <a:rPr lang="ru-RU" sz="1400" dirty="0">
                <a:solidFill>
                  <a:schemeClr val="tx1"/>
                </a:solidFill>
              </a:rPr>
              <a:t> Тито, 5а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46060" y="437760"/>
            <a:ext cx="3230879" cy="7440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Группа 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87823" y="513960"/>
            <a:ext cx="3230879" cy="5916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2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602737" y="437760"/>
            <a:ext cx="3230879" cy="67517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3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1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46183" y="307732"/>
            <a:ext cx="10348548" cy="62952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sng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                	  		             </a:t>
            </a:r>
            <a:endParaRPr lang="ru-RU" sz="2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	</a:t>
            </a:r>
            <a:r>
              <a:rPr lang="ru-RU" sz="32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  <a:tabLst>
                <a:tab pos="0" algn="l"/>
                <a:tab pos="421922" algn="l"/>
                <a:tab pos="871203" algn="l"/>
                <a:tab pos="1320475" algn="l"/>
                <a:tab pos="1769757" algn="l"/>
                <a:tab pos="2219038" algn="l"/>
                <a:tab pos="2668319" algn="l"/>
                <a:tab pos="3117601" algn="l"/>
                <a:tab pos="3566882" algn="l"/>
                <a:tab pos="4016163" algn="l"/>
                <a:tab pos="4465435" algn="l"/>
                <a:tab pos="4914717" algn="l"/>
                <a:tab pos="5389555" algn="l"/>
                <a:tab pos="5813279" algn="l"/>
                <a:tab pos="6262561" algn="l"/>
                <a:tab pos="6711842" algn="l"/>
                <a:tab pos="7161123" algn="l"/>
                <a:tab pos="7610395" algn="l"/>
                <a:tab pos="8059677" algn="l"/>
                <a:tab pos="8508958" algn="l"/>
                <a:tab pos="8958239" algn="l"/>
                <a:tab pos="8959684" algn="l"/>
                <a:tab pos="9408956" algn="l"/>
                <a:tab pos="9858237" algn="l"/>
                <a:tab pos="10321920" algn="l"/>
                <a:tab pos="10779120" algn="l"/>
                <a:tab pos="10780556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443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662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06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035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766" y="1659285"/>
            <a:ext cx="43118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Орнамент</a:t>
            </a:r>
            <a:r>
              <a:rPr lang="ru-RU" sz="2800" dirty="0"/>
              <a:t> — это узор, основанный на повторе и чередовании элементов</a:t>
            </a:r>
            <a:r>
              <a:rPr lang="ru-RU" sz="2800" dirty="0" smtClean="0"/>
              <a:t>.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b="1" dirty="0" smtClean="0"/>
              <a:t>Символика – </a:t>
            </a:r>
            <a:r>
              <a:rPr lang="ru-RU" sz="2800" dirty="0"/>
              <a:t>это то, что этот узор означает.</a:t>
            </a:r>
          </a:p>
          <a:p>
            <a:pPr algn="just"/>
            <a:endParaRPr lang="ru-RU" sz="2800" b="1" dirty="0" smtClean="0"/>
          </a:p>
          <a:p>
            <a:pPr algn="just"/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73" y="0"/>
            <a:ext cx="6896527" cy="6858000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95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889" y="2113973"/>
            <a:ext cx="109466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600" dirty="0" smtClean="0"/>
              <a:t>«Зачем </a:t>
            </a:r>
            <a:r>
              <a:rPr lang="ru-RU" sz="3600" dirty="0"/>
              <a:t>наши предки украшали одежду, посуду и дома </a:t>
            </a:r>
            <a:r>
              <a:rPr lang="ru-RU" sz="3600" dirty="0" smtClean="0"/>
              <a:t>орнаментами? Это было для красоты или орнамент </a:t>
            </a:r>
            <a:r>
              <a:rPr lang="ru-RU" sz="3600" dirty="0"/>
              <a:t>выполнял </a:t>
            </a:r>
            <a:r>
              <a:rPr lang="ru-RU" sz="3600" dirty="0" smtClean="0"/>
              <a:t>важные функции?» </a:t>
            </a:r>
            <a:endParaRPr lang="ru-RU" sz="3600" dirty="0"/>
          </a:p>
          <a:p>
            <a:pPr algn="just">
              <a:defRPr/>
            </a:pP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22353150"/>
              </p:ext>
            </p:extLst>
          </p:nvPr>
        </p:nvGraphicFramePr>
        <p:xfrm>
          <a:off x="742949" y="630148"/>
          <a:ext cx="4186237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439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19" y="2498984"/>
            <a:ext cx="107115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  <a:defRPr/>
            </a:pPr>
            <a:r>
              <a:rPr lang="ru-RU" sz="3600" dirty="0"/>
              <a:t>Как вы думаете, какую информацию наши предки могли «зашифровывать» в узорах на </a:t>
            </a:r>
            <a:r>
              <a:rPr lang="ru-RU" sz="3600" dirty="0" smtClean="0"/>
              <a:t>одежде, посуде </a:t>
            </a:r>
            <a:r>
              <a:rPr lang="ru-RU" sz="3600" dirty="0"/>
              <a:t>или стенах дома?</a:t>
            </a:r>
          </a:p>
          <a:p>
            <a:pPr algn="just">
              <a:defRPr/>
            </a:pPr>
            <a:endParaRPr lang="ru-RU" sz="32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23237476"/>
              </p:ext>
            </p:extLst>
          </p:nvPr>
        </p:nvGraphicFramePr>
        <p:xfrm>
          <a:off x="742949" y="630148"/>
          <a:ext cx="4186237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931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69" y="309369"/>
            <a:ext cx="3850622" cy="145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077" y="295835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0078" y="1921248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4435" y="3803989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85361" y="1841126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6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9225" y="5585009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4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85362" y="333094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5</a:t>
            </a:r>
            <a:endParaRPr lang="ru-RU" sz="28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26" y="432164"/>
            <a:ext cx="3548905" cy="12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69" y="5100917"/>
            <a:ext cx="3688699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65" y="1908815"/>
            <a:ext cx="3505482" cy="149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79" y="3803989"/>
            <a:ext cx="3606054" cy="128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85362" y="3845298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7</a:t>
            </a:r>
            <a:endParaRPr lang="ru-RU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85362" y="5580528"/>
            <a:ext cx="487735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8</a:t>
            </a:r>
            <a:endParaRPr lang="ru-RU" sz="2800" b="1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26" y="5452621"/>
            <a:ext cx="3480547" cy="13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0" y="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/>
              <a:t>Славянские символы</a:t>
            </a:r>
            <a:r>
              <a:rPr lang="ru-RU" sz="2000" b="1" i="1" dirty="0" smtClean="0"/>
              <a:t>, узоры </a:t>
            </a:r>
            <a:r>
              <a:rPr lang="ru-RU" sz="2000" b="1" i="1" dirty="0"/>
              <a:t>и их </a:t>
            </a:r>
            <a:r>
              <a:rPr lang="ru-RU" sz="2000" b="1" i="1" dirty="0" smtClean="0"/>
              <a:t>значение</a:t>
            </a:r>
            <a:endParaRPr lang="ru-RU" sz="2000" b="1" i="1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07" y="3790949"/>
            <a:ext cx="3698924" cy="95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36" y="2064605"/>
            <a:ext cx="3553087" cy="133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6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02" y="476527"/>
            <a:ext cx="6116778" cy="6116778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37" y="1083135"/>
            <a:ext cx="3951094" cy="3951094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48" y="3475152"/>
            <a:ext cx="3118154" cy="3118154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50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9" y="1233247"/>
            <a:ext cx="3382226" cy="3319036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40839" y="5205426"/>
            <a:ext cx="3382227" cy="954435"/>
          </a:xfrm>
          <a:prstGeom prst="roundRect">
            <a:avLst>
              <a:gd name="adj" fmla="val 47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Вышивка на полотенце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57" y="1233247"/>
            <a:ext cx="3333905" cy="3333905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409" y="1155188"/>
            <a:ext cx="3411964" cy="3411964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16512" y="371750"/>
            <a:ext cx="3230879" cy="7440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Группа 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61105" y="429206"/>
            <a:ext cx="3230879" cy="5916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2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2737" y="437760"/>
            <a:ext cx="3230879" cy="675179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Группа 3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61105" y="5205425"/>
            <a:ext cx="3382227" cy="954435"/>
          </a:xfrm>
          <a:prstGeom prst="roundRect">
            <a:avLst>
              <a:gd name="adj" fmla="val 47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Резной </a:t>
            </a:r>
            <a:r>
              <a:rPr lang="ru-RU" sz="2400" b="1" dirty="0">
                <a:solidFill>
                  <a:schemeClr val="tx1"/>
                </a:solidFill>
              </a:rPr>
              <a:t>наличник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51389" y="5205426"/>
            <a:ext cx="3382227" cy="954435"/>
          </a:xfrm>
          <a:prstGeom prst="roundRect">
            <a:avLst>
              <a:gd name="adj" fmla="val 47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Т</a:t>
            </a:r>
            <a:r>
              <a:rPr lang="ru-RU" sz="2400" b="1" dirty="0" smtClean="0">
                <a:solidFill>
                  <a:schemeClr val="tx1"/>
                </a:solidFill>
              </a:rPr>
              <a:t>атарский калфак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45" y="-1"/>
            <a:ext cx="6946555" cy="6816773"/>
          </a:xfrm>
          <a:custGeom>
            <a:avLst/>
            <a:gdLst>
              <a:gd name="connsiteX0" fmla="*/ 96295 w 3230879"/>
              <a:gd name="connsiteY0" fmla="*/ 0 h 2273173"/>
              <a:gd name="connsiteX1" fmla="*/ 3134584 w 3230879"/>
              <a:gd name="connsiteY1" fmla="*/ 0 h 2273173"/>
              <a:gd name="connsiteX2" fmla="*/ 3230879 w 3230879"/>
              <a:gd name="connsiteY2" fmla="*/ 96295 h 2273173"/>
              <a:gd name="connsiteX3" fmla="*/ 3230879 w 3230879"/>
              <a:gd name="connsiteY3" fmla="*/ 2273173 h 2273173"/>
              <a:gd name="connsiteX4" fmla="*/ 0 w 3230879"/>
              <a:gd name="connsiteY4" fmla="*/ 2273173 h 2273173"/>
              <a:gd name="connsiteX5" fmla="*/ 0 w 3230879"/>
              <a:gd name="connsiteY5" fmla="*/ 96295 h 2273173"/>
              <a:gd name="connsiteX6" fmla="*/ 96295 w 3230879"/>
              <a:gd name="connsiteY6" fmla="*/ 0 h 22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79" h="2273173">
                <a:moveTo>
                  <a:pt x="96295" y="0"/>
                </a:moveTo>
                <a:lnTo>
                  <a:pt x="3134584" y="0"/>
                </a:lnTo>
                <a:cubicBezTo>
                  <a:pt x="3187766" y="0"/>
                  <a:pt x="3230879" y="43113"/>
                  <a:pt x="3230879" y="96295"/>
                </a:cubicBezTo>
                <a:lnTo>
                  <a:pt x="3230879" y="2273173"/>
                </a:lnTo>
                <a:lnTo>
                  <a:pt x="0" y="2273173"/>
                </a:lnTo>
                <a:lnTo>
                  <a:pt x="0" y="96295"/>
                </a:lnTo>
                <a:cubicBezTo>
                  <a:pt x="0" y="43113"/>
                  <a:pt x="43113" y="0"/>
                  <a:pt x="96295" y="0"/>
                </a:cubicBezTo>
                <a:close/>
              </a:path>
            </a:pathLst>
          </a:cu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32329" y="5492056"/>
            <a:ext cx="3382227" cy="954435"/>
          </a:xfrm>
          <a:prstGeom prst="roundRect">
            <a:avLst>
              <a:gd name="adj" fmla="val 47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Вышивка на полотенце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512" y="371750"/>
            <a:ext cx="3230879" cy="744086"/>
          </a:xfrm>
          <a:prstGeom prst="roundRect">
            <a:avLst>
              <a:gd name="adj" fmla="val 4722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95000">
                <a:schemeClr val="accent4"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Группа 1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3859</TotalTime>
  <Words>4788</Words>
  <Application>Microsoft Office PowerPoint</Application>
  <PresentationFormat>Произвольный</PresentationFormat>
  <Paragraphs>442</Paragraphs>
  <Slides>28</Slides>
  <Notes>27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8" baseType="lpstr">
      <vt:lpstr>Arial</vt:lpstr>
      <vt:lpstr>Times New Roman</vt:lpstr>
      <vt:lpstr>Calibri</vt:lpstr>
      <vt:lpstr>Roboto Black</vt:lpstr>
      <vt:lpstr>VTB Group Cond Book</vt:lpstr>
      <vt:lpstr>Tahoma</vt:lpstr>
      <vt:lpstr>Inter</vt:lpstr>
      <vt:lpstr>Roboto Medium</vt:lpstr>
      <vt:lpstr>VTB Group Cond Light</vt:lpstr>
      <vt:lpstr>Roboto Condensed</vt:lpstr>
      <vt:lpstr>Poppins</vt:lpstr>
      <vt:lpstr>Lucida Sans Unicode</vt:lpstr>
      <vt:lpstr>Roboto Light</vt:lpstr>
      <vt:lpstr>Microsoft YaHei</vt:lpstr>
      <vt:lpstr>Roboto</vt:lpstr>
      <vt:lpstr>Mangal</vt:lpstr>
      <vt:lpstr>Arial Narrow</vt:lpstr>
      <vt:lpstr>Arial Unicode MS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Есть вопросы? Задайте их!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292</cp:revision>
  <dcterms:created xsi:type="dcterms:W3CDTF">2022-12-11T10:22:16Z</dcterms:created>
  <dcterms:modified xsi:type="dcterms:W3CDTF">2026-04-08T07:49:36Z</dcterms:modified>
</cp:coreProperties>
</file>